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21"/>
  </p:notesMasterIdLst>
  <p:sldIdLst>
    <p:sldId id="256" r:id="rId2"/>
    <p:sldId id="346" r:id="rId3"/>
    <p:sldId id="347" r:id="rId4"/>
    <p:sldId id="372" r:id="rId5"/>
    <p:sldId id="435" r:id="rId6"/>
    <p:sldId id="373" r:id="rId7"/>
    <p:sldId id="374" r:id="rId8"/>
    <p:sldId id="376" r:id="rId9"/>
    <p:sldId id="378" r:id="rId10"/>
    <p:sldId id="426" r:id="rId11"/>
    <p:sldId id="436" r:id="rId12"/>
    <p:sldId id="437" r:id="rId13"/>
    <p:sldId id="439" r:id="rId14"/>
    <p:sldId id="431" r:id="rId15"/>
    <p:sldId id="380" r:id="rId16"/>
    <p:sldId id="430" r:id="rId17"/>
    <p:sldId id="442" r:id="rId18"/>
    <p:sldId id="402" r:id="rId19"/>
    <p:sldId id="424" r:id="rId20"/>
  </p:sldIdLst>
  <p:sldSz cx="9144000" cy="6858000" type="screen4x3"/>
  <p:notesSz cx="6858000" cy="9945688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4660"/>
  </p:normalViewPr>
  <p:slideViewPr>
    <p:cSldViewPr>
      <p:cViewPr varScale="1">
        <p:scale>
          <a:sx n="106" d="100"/>
          <a:sy n="106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784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7842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650AD9A-60CD-4A02-866D-81D8280994EB}" type="datetimeFigureOut">
              <a:rPr lang="ru-RU"/>
              <a:pPr>
                <a:defRPr/>
              </a:pPr>
              <a:t>05.02.2018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0" y="4723924"/>
            <a:ext cx="5487041" cy="4475798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257"/>
            <a:ext cx="2972547" cy="497841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46257"/>
            <a:ext cx="2972547" cy="497841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AF1A022-3615-42A9-9738-708858B1F3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0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F1A022-3615-42A9-9738-708858B1F34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72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D48B26C-56EA-48DC-98DF-4AFBA8D945F6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186968-AEF6-4180-83F3-DC8F22C3280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03438-70C8-4E99-B1BE-FA54B24C8B8B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DA2CA-37A1-4CB7-9E74-685D83CDDA1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68AB8-A227-4664-9848-F4E868755B0F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BAF81-A4D0-4165-9CAC-9E8E88B58F8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B6843-F83B-4595-921E-E803DA10AEBB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5A911-F0E7-42FC-844C-9972B1B7EBAA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7B0F6-A0A5-4AAB-A6F0-60DA1E910DAF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7B148-BCEC-44E4-AC66-B074ADEBE49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319D10-2721-44F3-9255-E5CB21D3B03B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1B48A8-9614-43E5-A973-A4A70999424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9570D-0974-42C3-8DE1-603242FE20E9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FC713-FC3C-45FE-B637-F368560FF8CD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C4BE60-45A5-4373-BB08-CB3C85FC3BAE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EE3023-346E-4091-BDA3-58B9B91BD0ED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F959-6A5D-4E4A-9FD2-0EC6E5DAFA70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B2E8A-15DA-4A61-A94F-766CC2982B67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BB603D-EF2F-420A-882B-791C4CA4B6E9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28C456-286A-4FDC-8DCA-FCD50E173CD1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AE9598-E241-4BFC-B61F-7798F3591E21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19C9A44-B579-4881-9411-5EF98E930C0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52D236-E0E8-48E9-925B-830E09622F03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7BD1929-844B-41A9-A784-5C34E156D6FF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29B987F-00BF-48B4-8E67-11093F98C875}" type="datetimeFigureOut">
              <a:rPr lang="uk-UA"/>
              <a:pPr>
                <a:defRPr/>
              </a:pPr>
              <a:t>05.02.2018</a:t>
            </a:fld>
            <a:endParaRPr lang="uk-UA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5BB1EBDF-7314-4CDE-9DA7-7D3110101185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28" r:id="rId2"/>
    <p:sldLayoutId id="2147484130" r:id="rId3"/>
    <p:sldLayoutId id="2147484127" r:id="rId4"/>
    <p:sldLayoutId id="2147484131" r:id="rId5"/>
    <p:sldLayoutId id="2147484126" r:id="rId6"/>
    <p:sldLayoutId id="2147484132" r:id="rId7"/>
    <p:sldLayoutId id="2147484133" r:id="rId8"/>
    <p:sldLayoutId id="2147484134" r:id="rId9"/>
    <p:sldLayoutId id="2147484125" r:id="rId10"/>
    <p:sldLayoutId id="2147484124" r:id="rId11"/>
    <p:sldLayoutId id="21474841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12954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satMod val="130000"/>
                  </a:schemeClr>
                </a:solidFill>
              </a:rPr>
              <a:t>   </a:t>
            </a: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Маразліївська </a:t>
            </a:r>
            <a:r>
              <a:rPr lang="uk-UA" sz="3600" dirty="0">
                <a:solidFill>
                  <a:schemeClr val="tx2">
                    <a:satMod val="130000"/>
                  </a:schemeClr>
                </a:solidFill>
              </a:rPr>
              <a:t>сільська рада </a:t>
            </a: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-</a:t>
            </a:r>
            <a:r>
              <a:rPr lang="uk-UA" sz="3600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36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    об</a:t>
            </a:r>
            <a:r>
              <a:rPr lang="en-US" sz="3600" dirty="0">
                <a:solidFill>
                  <a:schemeClr val="tx2">
                    <a:satMod val="130000"/>
                  </a:schemeClr>
                </a:solidFill>
              </a:rPr>
              <a:t>’</a:t>
            </a:r>
            <a:r>
              <a:rPr lang="uk-UA" sz="3600" dirty="0" err="1" smtClean="0">
                <a:solidFill>
                  <a:schemeClr val="tx2">
                    <a:satMod val="130000"/>
                  </a:schemeClr>
                </a:solidFill>
              </a:rPr>
              <a:t>єднана</a:t>
            </a:r>
            <a:r>
              <a:rPr lang="uk-UA" sz="3600" dirty="0" smtClean="0">
                <a:solidFill>
                  <a:schemeClr val="tx2">
                    <a:satMod val="130000"/>
                  </a:schemeClr>
                </a:solidFill>
              </a:rPr>
              <a:t> територіальна громада</a:t>
            </a:r>
            <a:endParaRPr lang="uk-UA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1752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uk-UA" dirty="0"/>
          </a:p>
        </p:txBody>
      </p:sp>
      <p:pic>
        <p:nvPicPr>
          <p:cNvPr id="1029" name="Picture 5" descr="D:\DSCN0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1557338"/>
            <a:ext cx="85566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116632"/>
            <a:ext cx="7499350" cy="108012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Оновлення матеріально-технічної бази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3384376" cy="280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529890" cy="260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29" y="4079925"/>
            <a:ext cx="3073400" cy="27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48" y="4000154"/>
            <a:ext cx="3249613" cy="285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41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8034858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Придбання меблів </a:t>
            </a:r>
            <a:r>
              <a:rPr lang="uk-UA" dirty="0" smtClean="0"/>
              <a:t>та </a:t>
            </a:r>
            <a:r>
              <a:rPr lang="uk-UA" dirty="0" smtClean="0"/>
              <a:t>парт </a:t>
            </a:r>
            <a:r>
              <a:rPr lang="uk-UA" dirty="0" smtClean="0"/>
              <a:t>для  </a:t>
            </a:r>
            <a:r>
              <a:rPr lang="uk-UA" dirty="0" err="1" smtClean="0"/>
              <a:t>Долинівського</a:t>
            </a:r>
            <a:r>
              <a:rPr lang="uk-UA" dirty="0" smtClean="0"/>
              <a:t> </a:t>
            </a:r>
            <a:r>
              <a:rPr lang="uk-UA" dirty="0" smtClean="0"/>
              <a:t>НВК І ст.</a:t>
            </a:r>
            <a:endParaRPr lang="ru-RU" dirty="0"/>
          </a:p>
        </p:txBody>
      </p:sp>
      <p:pic>
        <p:nvPicPr>
          <p:cNvPr id="2050" name="Picture 2" descr="C:\Users\BD RCSSSDM\Downloads\26907361_268261070373695_8880290809405573702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0" y="1514985"/>
            <a:ext cx="4355975" cy="263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D RCSSSDM\Downloads\26993535_268260917040377_6714788219163564541_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35197"/>
            <a:ext cx="4649220" cy="291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D RCSSSDM\Downloads\26993588_268260903707045_771021890154126684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" y="4077072"/>
            <a:ext cx="4401765" cy="276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BD RCSSSDM\Downloads\27332289_268261003707035_3161389212611159766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4297036"/>
            <a:ext cx="4716016" cy="25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9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Придбання </a:t>
            </a:r>
            <a:r>
              <a:rPr lang="uk-UA" dirty="0" err="1" smtClean="0"/>
              <a:t>антисколіозних</a:t>
            </a:r>
            <a:r>
              <a:rPr lang="uk-UA" dirty="0" smtClean="0"/>
              <a:t> парт для учнів початкової школи</a:t>
            </a:r>
            <a:endParaRPr lang="ru-RU" dirty="0"/>
          </a:p>
        </p:txBody>
      </p:sp>
      <p:pic>
        <p:nvPicPr>
          <p:cNvPr id="4098" name="Picture 2" descr="C:\Users\BD RCSSSDM\Downloads\_______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4073"/>
            <a:ext cx="460851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D RCSSSDM\Downloads\______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71" y="3933056"/>
            <a:ext cx="4694550" cy="27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D RCSSSDM\Downloads\_______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17" y="1412776"/>
            <a:ext cx="4081254" cy="265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Придбання та встановлення інтерактивних комплексів</a:t>
            </a:r>
            <a:endParaRPr lang="ru-RU" dirty="0"/>
          </a:p>
        </p:txBody>
      </p:sp>
      <p:pic>
        <p:nvPicPr>
          <p:cNvPr id="6146" name="Picture 2" descr="D:\Фото\2017\Освіта\С.Олексіївка\Дошка\DSCN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4187036" cy="31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D RCSSSDM\Downloads\24058793_538779439819059_735696097417310164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3887623"/>
            <a:ext cx="38164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ото\2017\Освіта\С.Олексіївка\Дошка\DSCN0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776"/>
            <a:ext cx="2808312" cy="21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effectLst/>
              </a:rPr>
              <a:t>З метою </a:t>
            </a:r>
            <a:r>
              <a:rPr lang="ru-RU" sz="2000" dirty="0" err="1" smtClean="0">
                <a:effectLst/>
              </a:rPr>
              <a:t>економії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паливно-енергетичних</a:t>
            </a:r>
            <a:r>
              <a:rPr lang="ru-RU" sz="2000" dirty="0" smtClean="0">
                <a:effectLst/>
              </a:rPr>
              <a:t>  </a:t>
            </a:r>
            <a:r>
              <a:rPr lang="ru-RU" sz="2000" dirty="0" err="1" smtClean="0">
                <a:effectLst/>
              </a:rPr>
              <a:t>ресурсів</a:t>
            </a:r>
            <a:r>
              <a:rPr lang="ru-RU" sz="2000" dirty="0" smtClean="0">
                <a:effectLst/>
              </a:rPr>
              <a:t>,</a:t>
            </a:r>
            <a:r>
              <a:rPr lang="uk-UA" sz="2000" dirty="0" smtClean="0"/>
              <a:t>  </a:t>
            </a:r>
            <a:r>
              <a:rPr lang="ru-RU" sz="2000" dirty="0" smtClean="0">
                <a:effectLst/>
              </a:rPr>
              <a:t>п</a:t>
            </a:r>
            <a:r>
              <a:rPr lang="ru-RU" sz="2000" dirty="0" smtClean="0">
                <a:effectLst/>
              </a:rPr>
              <a:t>роведено </a:t>
            </a:r>
            <a:r>
              <a:rPr lang="ru-RU" sz="2000" dirty="0" err="1">
                <a:effectLst/>
              </a:rPr>
              <a:t>модернізацію</a:t>
            </a:r>
            <a:r>
              <a:rPr lang="ru-RU" sz="2000" dirty="0">
                <a:effectLst/>
              </a:rPr>
              <a:t> 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всіх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>
                <a:effectLst/>
              </a:rPr>
              <a:t>закладів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освіти</a:t>
            </a:r>
            <a:r>
              <a:rPr lang="ru-RU" sz="2000" dirty="0">
                <a:effectLst/>
              </a:rPr>
              <a:t> </a:t>
            </a:r>
            <a:r>
              <a:rPr lang="ru-RU" sz="2000" dirty="0" smtClean="0">
                <a:effectLst/>
              </a:rPr>
              <a:t>(</a:t>
            </a:r>
            <a:r>
              <a:rPr lang="ru-RU" sz="2000" dirty="0" err="1" smtClean="0">
                <a:effectLst/>
              </a:rPr>
              <a:t>утеплення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будівель</a:t>
            </a:r>
            <a:r>
              <a:rPr lang="ru-RU" sz="2000" dirty="0" smtClean="0">
                <a:effectLst/>
              </a:rPr>
              <a:t>, </a:t>
            </a:r>
            <a:r>
              <a:rPr lang="ru-RU" sz="2000" dirty="0" err="1" smtClean="0">
                <a:effectLst/>
              </a:rPr>
              <a:t>повна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заміна</a:t>
            </a:r>
            <a:r>
              <a:rPr lang="ru-RU" sz="2000" dirty="0" smtClean="0">
                <a:effectLst/>
              </a:rPr>
              <a:t>  </a:t>
            </a:r>
            <a:r>
              <a:rPr lang="ru-RU" sz="2000" dirty="0" err="1" smtClean="0">
                <a:effectLst/>
              </a:rPr>
              <a:t>вікон</a:t>
            </a:r>
            <a:r>
              <a:rPr lang="ru-RU" sz="2000" dirty="0" smtClean="0">
                <a:effectLst/>
              </a:rPr>
              <a:t> та дверей, </a:t>
            </a:r>
            <a:r>
              <a:rPr lang="ru-RU" sz="2000" dirty="0" err="1" smtClean="0">
                <a:effectLst/>
              </a:rPr>
              <a:t>придбання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модульних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котлів</a:t>
            </a:r>
            <a:r>
              <a:rPr lang="ru-RU" sz="2000" dirty="0" smtClean="0">
                <a:effectLst/>
              </a:rPr>
              <a:t> на альтернативному </a:t>
            </a:r>
            <a:r>
              <a:rPr lang="ru-RU" sz="2000" dirty="0" err="1" smtClean="0">
                <a:effectLst/>
              </a:rPr>
              <a:t>паливі</a:t>
            </a:r>
            <a:r>
              <a:rPr lang="ru-RU" sz="2000" dirty="0" smtClean="0">
                <a:effectLst/>
              </a:rPr>
              <a:t> для </a:t>
            </a:r>
            <a:r>
              <a:rPr lang="ru-RU" sz="2000" dirty="0" err="1" smtClean="0">
                <a:effectLst/>
              </a:rPr>
              <a:t>трьох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закладів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освіти</a:t>
            </a:r>
            <a:r>
              <a:rPr lang="ru-RU" sz="2000" dirty="0" smtClean="0">
                <a:effectLst/>
              </a:rPr>
              <a:t>, </a:t>
            </a:r>
            <a:r>
              <a:rPr lang="ru-RU" sz="2000" dirty="0" err="1" smtClean="0">
                <a:effectLst/>
              </a:rPr>
              <a:t>заміна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даху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Великомарянівського</a:t>
            </a:r>
            <a:r>
              <a:rPr lang="ru-RU" sz="2000" dirty="0" smtClean="0">
                <a:effectLst/>
              </a:rPr>
              <a:t> НВК І ст.)</a:t>
            </a:r>
            <a:endParaRPr lang="ru-RU" sz="2000" dirty="0"/>
          </a:p>
        </p:txBody>
      </p:sp>
      <p:pic>
        <p:nvPicPr>
          <p:cNvPr id="17410" name="Picture 2" descr="G:\DCIM\102NIKON\DSCN0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3379713" cy="253478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:\DCIM\102NIKON\DSCN0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65104"/>
            <a:ext cx="3240360" cy="213505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109714" cy="361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962850" cy="504056"/>
          </a:xfrm>
        </p:spPr>
        <p:txBody>
          <a:bodyPr>
            <a:noAutofit/>
          </a:bodyPr>
          <a:lstStyle/>
          <a:p>
            <a:pPr algn="just"/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20"/>
            <a:ext cx="4104456" cy="2589183"/>
          </a:xfrm>
        </p:spPr>
      </p:pic>
      <p:pic>
        <p:nvPicPr>
          <p:cNvPr id="1026" name="Picture 2" descr="Світлина від Олексіївська загальноосвітня школа І-ІІ ступенів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15" y="2658884"/>
            <a:ext cx="3059832" cy="379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вітлина від Олексіївська загальноосвітня школа І-ІІ ступенів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94" y="2658884"/>
            <a:ext cx="2376264" cy="379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вітлина від Ирини Гайцук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508"/>
            <a:ext cx="4001743" cy="25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вітлина від Ирини Гайцук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58" y="2658884"/>
            <a:ext cx="2880320" cy="379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2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8172400" cy="576064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Проведено благоустрій адміністративної території закладів освіти (встановлення естетичних парканів, тротуарної плитки) </a:t>
            </a:r>
            <a:r>
              <a:rPr lang="uk-UA" sz="2800" dirty="0" smtClean="0">
                <a:solidFill>
                  <a:srgbClr val="FF0000"/>
                </a:solidFill>
              </a:rPr>
              <a:t/>
            </a:r>
            <a:br>
              <a:rPr lang="uk-UA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7499350" cy="475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9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100392" cy="1368152"/>
          </a:xfrm>
        </p:spPr>
        <p:txBody>
          <a:bodyPr>
            <a:noAutofit/>
          </a:bodyPr>
          <a:lstStyle/>
          <a:p>
            <a:pPr algn="just"/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П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ридбано</a:t>
            </a: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 три 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твердопаливні</a:t>
            </a: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 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теплогенератори</a:t>
            </a: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 на 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соломі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для 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трьох</a:t>
            </a: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 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навчальних</a:t>
            </a: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 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закладів</a:t>
            </a: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 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територіальної</a:t>
            </a: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 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громади</a:t>
            </a: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 Маразліївської </a:t>
            </a:r>
            <a:r>
              <a:rPr lang="ru-RU" sz="2200" dirty="0" err="1" smtClean="0">
                <a:solidFill>
                  <a:srgbClr val="666666"/>
                </a:solidFill>
                <a:effectLst/>
                <a:latin typeface="Helvetica"/>
              </a:rPr>
              <a:t>сільської</a:t>
            </a:r>
            <a:r>
              <a:rPr lang="ru-RU" sz="2200" dirty="0" smtClean="0">
                <a:solidFill>
                  <a:srgbClr val="666666"/>
                </a:solidFill>
                <a:effectLst/>
                <a:latin typeface="Helvetica"/>
              </a:rPr>
              <a:t> ради</a:t>
            </a:r>
            <a:endParaRPr lang="ru-RU" sz="2200" dirty="0"/>
          </a:p>
        </p:txBody>
      </p:sp>
      <p:pic>
        <p:nvPicPr>
          <p:cNvPr id="1026" name="Picture 2" descr="C:\Users\BD RCSSSDM\Downloads\27540674_2067566890180205_4349565225018931639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8129"/>
            <a:ext cx="403244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D RCSSSDM\Downloads\27545260_2067566726846888_797237437367511708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33464"/>
            <a:ext cx="367240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0"/>
            <a:ext cx="7499350" cy="1417638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І все це -  заради  майбутнього наших дітей</a:t>
            </a:r>
            <a:endParaRPr lang="ru-RU" sz="4000" dirty="0"/>
          </a:p>
        </p:txBody>
      </p:sp>
      <p:pic>
        <p:nvPicPr>
          <p:cNvPr id="18434" name="Picture 2" descr="D:\Фото\Фото\2016\фото\Твбір перлинка\Закриття\DSCN1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92088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0"/>
            <a:ext cx="7499350" cy="2348880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Ласкаво просимо до Маразліївської об’єднаної громади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9" name="Picture 5" descr="C:\Users\BD RCSSSDM\Downloads\DSC08753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Фото\2017\Освіта\Конференція\DSCN04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0530"/>
            <a:ext cx="2660865" cy="238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D RCSSSDM\Downloads\06c3d4289047d870ee8a707a3b722a0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38897"/>
            <a:ext cx="2541259" cy="19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BD RCSSSDM\Downloads\36f5188d1a252fede00378ca172b09a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38897"/>
            <a:ext cx="2736304" cy="197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D RCSSSDM\Downloads\403452954d1ba93459161c56887dbc9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38897"/>
            <a:ext cx="2243742" cy="200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85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Досягнення громади</a:t>
            </a:r>
            <a:br>
              <a:rPr lang="uk-UA" sz="6000" dirty="0" smtClean="0"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6600" dirty="0" smtClean="0">
                <a:latin typeface="Times New Roman" pitchFamily="18" charset="0"/>
                <a:cs typeface="Times New Roman" pitchFamily="18" charset="0"/>
              </a:rPr>
              <a:t>В галузі освіти</a:t>
            </a:r>
          </a:p>
          <a:p>
            <a:endParaRPr lang="uk-UA" sz="6600" dirty="0">
              <a:latin typeface="Times New Roman" pitchFamily="18" charset="0"/>
              <a:cs typeface="Times New Roman" pitchFamily="18" charset="0"/>
            </a:endParaRPr>
          </a:p>
          <a:p>
            <a:pPr marL="82550" indent="0">
              <a:buNone/>
            </a:pP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Фото\Фото\Соціальне фото\Школа\1369158702_1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65400"/>
            <a:ext cx="6984776" cy="36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49006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2016 рік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100" y="692696"/>
            <a:ext cx="7499350" cy="5555704"/>
          </a:xfrm>
        </p:spPr>
        <p:txBody>
          <a:bodyPr/>
          <a:lstStyle/>
          <a:p>
            <a:pPr algn="just"/>
            <a:r>
              <a:rPr lang="uk-UA" sz="2200" dirty="0" smtClean="0"/>
              <a:t>Створено Управління освіти культури сім’ї молоді та спорту виконавчих органів Маразліївської сільської ради</a:t>
            </a:r>
            <a:endParaRPr lang="uk-UA" sz="2200" b="1" dirty="0" smtClean="0"/>
          </a:p>
          <a:p>
            <a:pPr lvl="0" algn="just"/>
            <a:r>
              <a:rPr lang="uk-UA" sz="2200" b="1" dirty="0" smtClean="0"/>
              <a:t>Створено освітній </a:t>
            </a:r>
            <a:r>
              <a:rPr lang="uk-UA" sz="2200" dirty="0" smtClean="0"/>
              <a:t>округ </a:t>
            </a:r>
            <a:r>
              <a:rPr lang="uk-UA" sz="2200" dirty="0" err="1" smtClean="0"/>
              <a:t>Маразліївської</a:t>
            </a:r>
            <a:r>
              <a:rPr lang="uk-UA" sz="2200" dirty="0" smtClean="0"/>
              <a:t> ОТГ</a:t>
            </a:r>
          </a:p>
          <a:p>
            <a:pPr lvl="0" algn="just"/>
            <a:r>
              <a:rPr lang="uk-UA" sz="2200" dirty="0" smtClean="0"/>
              <a:t>Визначено </a:t>
            </a:r>
            <a:r>
              <a:rPr lang="uk-UA" sz="2200" b="1" dirty="0" smtClean="0"/>
              <a:t>опорний заклад</a:t>
            </a:r>
            <a:r>
              <a:rPr lang="uk-UA" sz="2200" dirty="0" smtClean="0"/>
              <a:t>-</a:t>
            </a:r>
            <a:r>
              <a:rPr lang="uk-UA" sz="2200" b="1" dirty="0" err="1" smtClean="0"/>
              <a:t>Широківський</a:t>
            </a:r>
            <a:r>
              <a:rPr lang="uk-UA" sz="2200" b="1" dirty="0" smtClean="0"/>
              <a:t> </a:t>
            </a:r>
            <a:r>
              <a:rPr lang="uk-UA" sz="2200" b="1" dirty="0"/>
              <a:t>навчально – виховний комплекс І – ІІІ ступенів Загальноосвітній навчальний заклад І - ІІІ ступенів - дошкільний навчальний заклад " Маразліївської сільської ради</a:t>
            </a:r>
            <a:r>
              <a:rPr lang="uk-UA" sz="2300" b="1" dirty="0"/>
              <a:t>.</a:t>
            </a:r>
            <a:endParaRPr lang="ru-RU" sz="2300" b="1" dirty="0"/>
          </a:p>
          <a:p>
            <a:endParaRPr lang="uk-UA" sz="2000" dirty="0" smtClean="0"/>
          </a:p>
          <a:p>
            <a:endParaRPr lang="uk-UA" dirty="0"/>
          </a:p>
          <a:p>
            <a:pPr marL="82550" indent="0">
              <a:buNone/>
            </a:pPr>
            <a:endParaRPr lang="ru-RU" dirty="0"/>
          </a:p>
        </p:txBody>
      </p:sp>
      <p:pic>
        <p:nvPicPr>
          <p:cNvPr id="6" name="Picture 2" descr="C:\Users\Pc\Documents\Галина Олександрівна Фото\тюльпани школа\IMG_2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648224"/>
            <a:ext cx="5760640" cy="309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108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59898"/>
            <a:ext cx="8083624" cy="908862"/>
          </a:xfrm>
        </p:spPr>
        <p:txBody>
          <a:bodyPr/>
          <a:lstStyle/>
          <a:p>
            <a:r>
              <a:rPr lang="uk-UA" dirty="0" smtClean="0"/>
              <a:t>    Створено школи - філії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algn="just"/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Філія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Маразліївський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виховний комплекс І ступеня - дошкільний навчальний заклад" Широківського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виховного комплексу "Загальноосвітній навчальний заклад І - ІІІ ступенів - дошкільний навчальний заклад " Маразліївської сільської ради;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-Філія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Долинівський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виховний комплекс І ступеня - дошкільний навчальний заклад" Широківського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виховного комплексу "Загальноосвітній навчальний заклад І - ІІІ ступенів - дошкільний навчальний заклад " Маразліївської сільської ради;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-Філія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Великомар’янівський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виховний комплекс І ступеня - дошкільний навчальний заклад" Широківського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виховного комплексу "Загальноосвітній навчальний заклад І - ІІІ ступенів - дошкільний навчальний заклад " Маразліївської сільської ради;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-Філія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Олексіївська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загальноосвітня школа І – ІІ ступенів" Широківського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виховного комплексу "Загальноосвітній навчальний заклад І - ІІІ ступенів - дошкільний навчальний заклад " Маразліївської сільської ради;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60" y="188640"/>
            <a:ext cx="2160240" cy="156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то\2017\Освіта\школи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" y="0"/>
            <a:ext cx="4498848" cy="321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2017\Освіта\школи\21728182_1920314374959205_520783834398139823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30"/>
            <a:ext cx="4644007" cy="320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2017\Освіта\С.Долинівка\Долинівка\DSCN0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5"/>
            <a:ext cx="4499992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D RCSSSDM\Downloads\3055e47e18a0cd4b80dfca822e9ba94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90" y="3212975"/>
            <a:ext cx="4668010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1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27185"/>
            <a:ext cx="7355334" cy="1143000"/>
          </a:xfrm>
        </p:spPr>
        <p:txBody>
          <a:bodyPr>
            <a:noAutofit/>
          </a:bodyPr>
          <a:lstStyle/>
          <a:p>
            <a:r>
              <a:rPr lang="uk-UA" sz="3600" dirty="0" smtClean="0"/>
              <a:t>Організовано безкоштовний проїзд учнів до закладів освіти та додому</a:t>
            </a:r>
            <a:endParaRPr lang="ru-RU" sz="3600" dirty="0"/>
          </a:p>
        </p:txBody>
      </p:sp>
      <p:pic>
        <p:nvPicPr>
          <p:cNvPr id="2050" name="Picture 2" descr="E:\DSCN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3528391" cy="284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D RCSSSDM\Downloads\min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55" y="4547222"/>
            <a:ext cx="3699495" cy="23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BD RCSSSDM\Downloads\asbc2Ps2_yE768x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03" y="1556792"/>
            <a:ext cx="4137653" cy="31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0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Організація харчування в навчальних закладах громади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387225"/>
            <a:ext cx="7962850" cy="3409927"/>
          </a:xfrm>
        </p:spPr>
        <p:txBody>
          <a:bodyPr/>
          <a:lstStyle/>
          <a:p>
            <a:pPr algn="just"/>
            <a:r>
              <a:rPr lang="uk-UA" dirty="0" smtClean="0"/>
              <a:t>Відповідно до рішення сільської ради організовано харчування учнів 1-11 класів (50% -батьківська плата, 50%-кошти місцевого бюджету), діти-сироти, діти позбавлені батьківського піклування, діти з прийомних родин, діти учасників АТО, учасників бойових дій харчуються безкоштовно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56" y="5002204"/>
            <a:ext cx="3096344" cy="18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96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18834" cy="1656184"/>
          </a:xfrm>
        </p:spPr>
        <p:txBody>
          <a:bodyPr>
            <a:noAutofit/>
          </a:bodyPr>
          <a:lstStyle/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Міністерством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і науки України з метою обладнання сучасних комп’ютерних класів для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Широківського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опорного закладу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виділено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комп’ютерів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113"/>
            <a:ext cx="3672408" cy="273702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2822"/>
            <a:ext cx="3779912" cy="332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0113"/>
            <a:ext cx="3736975" cy="294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43333"/>
            <a:ext cx="3713163" cy="225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3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Відкриття оновленого спортзалу </a:t>
            </a:r>
            <a:r>
              <a:rPr lang="uk-UA" dirty="0" err="1" smtClean="0"/>
              <a:t>Олексіївської</a:t>
            </a:r>
            <a:r>
              <a:rPr lang="uk-UA" dirty="0" smtClean="0"/>
              <a:t> ЗОШ І-ІІ ступенів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3860281" cy="273630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27" y="1556792"/>
            <a:ext cx="3625632" cy="335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005064"/>
            <a:ext cx="3960441" cy="288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31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3154</TotalTime>
  <Words>384</Words>
  <Application>Microsoft Office PowerPoint</Application>
  <PresentationFormat>Экран (4:3)</PresentationFormat>
  <Paragraphs>28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                      Маразліївська сільська рада -     об’єднана територіальна громада</vt:lpstr>
      <vt:lpstr>Досягнення громади </vt:lpstr>
      <vt:lpstr>2016 рік</vt:lpstr>
      <vt:lpstr>    Створено школи - філії</vt:lpstr>
      <vt:lpstr>Презентация PowerPoint</vt:lpstr>
      <vt:lpstr>Організовано безкоштовний проїзд учнів до закладів освіти та додому</vt:lpstr>
      <vt:lpstr>Організація харчування в навчальних закладах громади</vt:lpstr>
      <vt:lpstr>Міністерством освіти і науки України з метою обладнання сучасних комп’ютерних класів для Широківського опорного закладу виділено 30 комп’ютерів</vt:lpstr>
      <vt:lpstr>Відкриття оновленого спортзалу Олексіївської ЗОШ І-ІІ ступенів</vt:lpstr>
      <vt:lpstr>Оновлення матеріально-технічної бази</vt:lpstr>
      <vt:lpstr>Придбання меблів та парт для  Долинівського НВК І ст.</vt:lpstr>
      <vt:lpstr>Придбання антисколіозних парт для учнів початкової школи</vt:lpstr>
      <vt:lpstr>Придбання та встановлення інтерактивних комплексів</vt:lpstr>
      <vt:lpstr>З метою економії паливно-енергетичних  ресурсів,  проведено модернізацію  всіх закладів освіти (утеплення будівель, повна заміна  вікон та дверей, придбання модульних котлів на альтернативному паливі для трьох закладів освіти, заміна даху Великомарянівського НВК І ст.)</vt:lpstr>
      <vt:lpstr>Презентация PowerPoint</vt:lpstr>
      <vt:lpstr>Проведено благоустрій адміністративної території закладів освіти (встановлення естетичних парканів, тротуарної плитки)  </vt:lpstr>
      <vt:lpstr>Придбано три твердопаливні теплогенератори на соломі для трьох навчальних закладів територіальної громади Маразліївської сільської ради</vt:lpstr>
      <vt:lpstr>І все це -  заради  майбутнього наших дітей</vt:lpstr>
      <vt:lpstr>Ласкаво просимо до Маразліївської об’єднаної громади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Маразліївська сільська рада  об’єднаної територіальної громади   Маразліївська сільська рада</dc:title>
  <dc:creator>IRA</dc:creator>
  <cp:lastModifiedBy>Секретар</cp:lastModifiedBy>
  <cp:revision>263</cp:revision>
  <cp:lastPrinted>2016-05-17T15:57:44Z</cp:lastPrinted>
  <dcterms:created xsi:type="dcterms:W3CDTF">2016-04-29T12:50:02Z</dcterms:created>
  <dcterms:modified xsi:type="dcterms:W3CDTF">2018-02-05T13:28:45Z</dcterms:modified>
</cp:coreProperties>
</file>