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3" r:id="rId12"/>
    <p:sldId id="261" r:id="rId13"/>
    <p:sldId id="272" r:id="rId14"/>
    <p:sldId id="275" r:id="rId15"/>
  </p:sldIdLst>
  <p:sldSz cx="9906000" cy="6858000" type="A4"/>
  <p:notesSz cx="9926638" cy="6797675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A349A4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4E78"/>
    <a:srgbClr val="374775"/>
    <a:srgbClr val="304274"/>
    <a:srgbClr val="314A73"/>
    <a:srgbClr val="314273"/>
    <a:srgbClr val="033261"/>
    <a:srgbClr val="4D4D4D"/>
    <a:srgbClr val="334F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8769" autoAdjust="0"/>
  </p:normalViewPr>
  <p:slideViewPr>
    <p:cSldViewPr snapToGrid="0">
      <p:cViewPr varScale="1">
        <p:scale>
          <a:sx n="90" d="100"/>
          <a:sy n="90" d="100"/>
        </p:scale>
        <p:origin x="-1182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0C08-9B3D-4DEF-BD73-D9C8F315B29D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8B9F618-000D-4DA3-8365-D0F285ED2C8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19858C72-3637-4A28-A032-7296ED7534F6}" type="parTrans" cxnId="{BAE69CCF-660B-4990-83EF-64C6FCA46E59}">
      <dgm:prSet/>
      <dgm:spPr/>
      <dgm:t>
        <a:bodyPr/>
        <a:lstStyle/>
        <a:p>
          <a:endParaRPr lang="uk-UA"/>
        </a:p>
      </dgm:t>
    </dgm:pt>
    <dgm:pt modelId="{42895112-8080-403C-B173-2AD614245E2E}" type="sibTrans" cxnId="{BAE69CCF-660B-4990-83EF-64C6FCA46E59}">
      <dgm:prSet/>
      <dgm:spPr/>
      <dgm:t>
        <a:bodyPr/>
        <a:lstStyle/>
        <a:p>
          <a:endParaRPr lang="uk-UA"/>
        </a:p>
      </dgm:t>
    </dgm:pt>
    <dgm:pt modelId="{F015A19D-1513-4016-AA6B-DAA13F6A4EC2}">
      <dgm:prSet phldrT="[Текст]"/>
      <dgm:spPr/>
      <dgm:t>
        <a:bodyPr/>
        <a:lstStyle/>
        <a:p>
          <a:r>
            <a:rPr lang="uk-UA" b="1" dirty="0" smtClean="0"/>
            <a:t>надання поліцейських послуг у сферах забезпечення публічної безпеки і порядку, охорони прав і свобод людини, а також інтересів суспільства і держави</a:t>
          </a:r>
          <a:endParaRPr lang="uk-UA" b="1" dirty="0"/>
        </a:p>
      </dgm:t>
    </dgm:pt>
    <dgm:pt modelId="{23B28726-6A3B-4C37-B2B2-6705B845DD0A}" type="parTrans" cxnId="{873254B5-D315-4D21-832A-891800C2502C}">
      <dgm:prSet/>
      <dgm:spPr/>
      <dgm:t>
        <a:bodyPr/>
        <a:lstStyle/>
        <a:p>
          <a:endParaRPr lang="uk-UA"/>
        </a:p>
      </dgm:t>
    </dgm:pt>
    <dgm:pt modelId="{E240A0AF-5FC0-4618-AF11-375121FFA36C}" type="sibTrans" cxnId="{873254B5-D315-4D21-832A-891800C2502C}">
      <dgm:prSet/>
      <dgm:spPr/>
      <dgm:t>
        <a:bodyPr/>
        <a:lstStyle/>
        <a:p>
          <a:endParaRPr lang="uk-UA"/>
        </a:p>
      </dgm:t>
    </dgm:pt>
    <dgm:pt modelId="{EF0AD90F-1AD5-4F91-A699-1EEB9DFE554E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FF9B53D3-5798-4A08-AF59-4A477A6E7C05}" type="parTrans" cxnId="{E56D338C-4DB2-4002-89C2-DF8767786B9E}">
      <dgm:prSet/>
      <dgm:spPr/>
      <dgm:t>
        <a:bodyPr/>
        <a:lstStyle/>
        <a:p>
          <a:endParaRPr lang="uk-UA"/>
        </a:p>
      </dgm:t>
    </dgm:pt>
    <dgm:pt modelId="{2CA40471-0263-429A-8D10-47E0E9416A79}" type="sibTrans" cxnId="{E56D338C-4DB2-4002-89C2-DF8767786B9E}">
      <dgm:prSet/>
      <dgm:spPr/>
      <dgm:t>
        <a:bodyPr/>
        <a:lstStyle/>
        <a:p>
          <a:endParaRPr lang="uk-UA"/>
        </a:p>
      </dgm:t>
    </dgm:pt>
    <dgm:pt modelId="{D338CFE1-C102-4D83-BC6B-A6CC738B3853}">
      <dgm:prSet phldrT="[Текст]"/>
      <dgm:spPr/>
      <dgm:t>
        <a:bodyPr/>
        <a:lstStyle/>
        <a:p>
          <a:r>
            <a:rPr lang="uk-UA" b="1" dirty="0" smtClean="0"/>
            <a:t>тісна співпраця та взаємодія з населенням, територіальними громадами та громадськими об</a:t>
          </a:r>
          <a:r>
            <a:rPr lang="en-US" b="1" dirty="0" smtClean="0"/>
            <a:t>’</a:t>
          </a:r>
          <a:r>
            <a:rPr lang="uk-UA" b="1" dirty="0" smtClean="0"/>
            <a:t>єднаннями на засадах партнерства та спрямована на задоволення їхніх потреб</a:t>
          </a:r>
          <a:endParaRPr lang="uk-UA" b="1" dirty="0"/>
        </a:p>
      </dgm:t>
    </dgm:pt>
    <dgm:pt modelId="{E3F20748-E2F3-4092-ADED-B6403CCF3EAB}" type="parTrans" cxnId="{2F091D7A-7A5C-4D35-BB71-59566E91E1FB}">
      <dgm:prSet/>
      <dgm:spPr/>
      <dgm:t>
        <a:bodyPr/>
        <a:lstStyle/>
        <a:p>
          <a:endParaRPr lang="uk-UA"/>
        </a:p>
      </dgm:t>
    </dgm:pt>
    <dgm:pt modelId="{8559C18F-E9E5-4A04-9BE9-4C07EA2EE5FE}" type="sibTrans" cxnId="{2F091D7A-7A5C-4D35-BB71-59566E91E1FB}">
      <dgm:prSet/>
      <dgm:spPr/>
      <dgm:t>
        <a:bodyPr/>
        <a:lstStyle/>
        <a:p>
          <a:endParaRPr lang="uk-UA"/>
        </a:p>
      </dgm:t>
    </dgm:pt>
    <dgm:pt modelId="{C245E651-F22B-44D9-B56A-C5B639E4B784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A36E8279-E2BF-44E7-9F6D-59B9235A1A97}" type="sibTrans" cxnId="{82F0D35A-556B-4217-8389-FE9BB512852C}">
      <dgm:prSet/>
      <dgm:spPr/>
      <dgm:t>
        <a:bodyPr/>
        <a:lstStyle/>
        <a:p>
          <a:endParaRPr lang="uk-UA"/>
        </a:p>
      </dgm:t>
    </dgm:pt>
    <dgm:pt modelId="{95D3ACB7-9E5F-43CF-A0EA-39AF4852A795}" type="parTrans" cxnId="{82F0D35A-556B-4217-8389-FE9BB512852C}">
      <dgm:prSet/>
      <dgm:spPr/>
      <dgm:t>
        <a:bodyPr/>
        <a:lstStyle/>
        <a:p>
          <a:endParaRPr lang="uk-UA"/>
        </a:p>
      </dgm:t>
    </dgm:pt>
    <dgm:pt modelId="{04D3F219-AA4A-4E6C-8FEB-5EB14E15ECCB}">
      <dgm:prSet phldrT="[Текст]"/>
      <dgm:spPr/>
      <dgm:t>
        <a:bodyPr/>
        <a:lstStyle/>
        <a:p>
          <a:r>
            <a:rPr lang="uk-UA" b="1" dirty="0" smtClean="0"/>
            <a:t>взаємодія з органами правопорядку та іншими органами державної влади, а також органами місцевого самоврядування</a:t>
          </a:r>
          <a:endParaRPr lang="uk-UA" b="1" dirty="0"/>
        </a:p>
      </dgm:t>
    </dgm:pt>
    <dgm:pt modelId="{98B03DC6-A3B1-4AD5-939C-6BE169E3EE0C}" type="sibTrans" cxnId="{882159B4-03BA-471B-A99C-77F3377477CA}">
      <dgm:prSet/>
      <dgm:spPr/>
      <dgm:t>
        <a:bodyPr/>
        <a:lstStyle/>
        <a:p>
          <a:endParaRPr lang="uk-UA"/>
        </a:p>
      </dgm:t>
    </dgm:pt>
    <dgm:pt modelId="{4B017C7A-7941-47BD-A035-D48DE616B483}" type="parTrans" cxnId="{882159B4-03BA-471B-A99C-77F3377477CA}">
      <dgm:prSet/>
      <dgm:spPr/>
      <dgm:t>
        <a:bodyPr/>
        <a:lstStyle/>
        <a:p>
          <a:endParaRPr lang="uk-UA"/>
        </a:p>
      </dgm:t>
    </dgm:pt>
    <dgm:pt modelId="{BD28EBCD-2E13-4843-A47F-AAA69F08A11F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44E07E08-F97B-4A30-BBF7-8BBD39FBDCA3}" type="parTrans" cxnId="{C30D7AFD-FBCC-40E8-ABB7-F11B34C4022D}">
      <dgm:prSet/>
      <dgm:spPr/>
      <dgm:t>
        <a:bodyPr/>
        <a:lstStyle/>
        <a:p>
          <a:endParaRPr lang="uk-UA"/>
        </a:p>
      </dgm:t>
    </dgm:pt>
    <dgm:pt modelId="{C0F9CF38-A03C-431D-9EBA-56504EE22DE4}" type="sibTrans" cxnId="{C30D7AFD-FBCC-40E8-ABB7-F11B34C4022D}">
      <dgm:prSet/>
      <dgm:spPr/>
      <dgm:t>
        <a:bodyPr/>
        <a:lstStyle/>
        <a:p>
          <a:endParaRPr lang="uk-UA"/>
        </a:p>
      </dgm:t>
    </dgm:pt>
    <dgm:pt modelId="{2C405C09-8AE4-4E0B-92C8-9F4E8C288A2B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808122E0-68C1-4382-850E-9581401C489F}" type="parTrans" cxnId="{BD67ACC0-2EE3-48EA-B169-3A739E34B8C5}">
      <dgm:prSet/>
      <dgm:spPr/>
      <dgm:t>
        <a:bodyPr/>
        <a:lstStyle/>
        <a:p>
          <a:endParaRPr lang="uk-UA"/>
        </a:p>
      </dgm:t>
    </dgm:pt>
    <dgm:pt modelId="{49538619-713B-4047-84A4-9B25734C7994}" type="sibTrans" cxnId="{BD67ACC0-2EE3-48EA-B169-3A739E34B8C5}">
      <dgm:prSet/>
      <dgm:spPr/>
      <dgm:t>
        <a:bodyPr/>
        <a:lstStyle/>
        <a:p>
          <a:endParaRPr lang="uk-UA"/>
        </a:p>
      </dgm:t>
    </dgm:pt>
    <dgm:pt modelId="{0BE46B79-2DC6-4B45-9931-AB121C017118}">
      <dgm:prSet/>
      <dgm:spPr/>
      <dgm:t>
        <a:bodyPr/>
        <a:lstStyle/>
        <a:p>
          <a:r>
            <a:rPr lang="uk-UA" b="1" dirty="0" smtClean="0"/>
            <a:t>забезпечення безперервного та цілодобового виконання покладених на поліцію завдань</a:t>
          </a:r>
          <a:endParaRPr lang="uk-UA" b="1" dirty="0"/>
        </a:p>
      </dgm:t>
    </dgm:pt>
    <dgm:pt modelId="{C7FE3377-B6AB-4604-A199-86BB9BE60676}" type="parTrans" cxnId="{1C272404-3ECF-4EC6-82D9-325BF2BF4D70}">
      <dgm:prSet/>
      <dgm:spPr/>
      <dgm:t>
        <a:bodyPr/>
        <a:lstStyle/>
        <a:p>
          <a:endParaRPr lang="uk-UA"/>
        </a:p>
      </dgm:t>
    </dgm:pt>
    <dgm:pt modelId="{69FBE4A4-3D65-40DE-ACDE-92C8B65C9F61}" type="sibTrans" cxnId="{1C272404-3ECF-4EC6-82D9-325BF2BF4D70}">
      <dgm:prSet/>
      <dgm:spPr/>
      <dgm:t>
        <a:bodyPr/>
        <a:lstStyle/>
        <a:p>
          <a:endParaRPr lang="uk-UA"/>
        </a:p>
      </dgm:t>
    </dgm:pt>
    <dgm:pt modelId="{81EDB7B1-C418-4FF2-B56A-D96C766B946C}">
      <dgm:prSet/>
      <dgm:spPr/>
      <dgm:t>
        <a:bodyPr/>
        <a:lstStyle/>
        <a:p>
          <a:r>
            <a:rPr lang="uk-UA" b="1" dirty="0" smtClean="0"/>
            <a:t>право громадянина в будь-який час звернутися за допомогою до поліції /поліцейського   </a:t>
          </a:r>
          <a:endParaRPr lang="uk-UA" b="1" dirty="0"/>
        </a:p>
      </dgm:t>
    </dgm:pt>
    <dgm:pt modelId="{771F3142-33C8-4FBB-90FD-59A139070E7F}" type="parTrans" cxnId="{4B123FF0-6C66-4353-9742-39AAEC4F65E8}">
      <dgm:prSet/>
      <dgm:spPr/>
      <dgm:t>
        <a:bodyPr/>
        <a:lstStyle/>
        <a:p>
          <a:endParaRPr lang="uk-UA"/>
        </a:p>
      </dgm:t>
    </dgm:pt>
    <dgm:pt modelId="{5BA8D6A2-A819-4736-9526-A2714A4217BA}" type="sibTrans" cxnId="{4B123FF0-6C66-4353-9742-39AAEC4F65E8}">
      <dgm:prSet/>
      <dgm:spPr/>
      <dgm:t>
        <a:bodyPr/>
        <a:lstStyle/>
        <a:p>
          <a:endParaRPr lang="uk-UA"/>
        </a:p>
      </dgm:t>
    </dgm:pt>
    <dgm:pt modelId="{7F387BBA-8CFF-486A-BD02-31A251FBE482}" type="pres">
      <dgm:prSet presAssocID="{45170C08-9B3D-4DEF-BD73-D9C8F315B2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1BAF02-F00D-4F74-92CD-013726256354}" type="pres">
      <dgm:prSet presAssocID="{58B9F618-000D-4DA3-8365-D0F285ED2C8C}" presName="composite" presStyleCnt="0"/>
      <dgm:spPr/>
    </dgm:pt>
    <dgm:pt modelId="{5DB8CA8D-9ACF-48B6-9D49-1C51CDA94C7B}" type="pres">
      <dgm:prSet presAssocID="{58B9F618-000D-4DA3-8365-D0F285ED2C8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24D200-5971-4E80-B403-C6D3AC85295C}" type="pres">
      <dgm:prSet presAssocID="{58B9F618-000D-4DA3-8365-D0F285ED2C8C}" presName="descendantText" presStyleLbl="alignAcc1" presStyleIdx="0" presStyleCnt="5" custLinFactNeighborX="644" custLinFactNeighborY="-1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87336A-57BD-43A1-8C37-2B1EE2C253EB}" type="pres">
      <dgm:prSet presAssocID="{42895112-8080-403C-B173-2AD614245E2E}" presName="sp" presStyleCnt="0"/>
      <dgm:spPr/>
    </dgm:pt>
    <dgm:pt modelId="{7F702050-BD6D-45D8-AC80-178383DF38F5}" type="pres">
      <dgm:prSet presAssocID="{C245E651-F22B-44D9-B56A-C5B639E4B784}" presName="composite" presStyleCnt="0"/>
      <dgm:spPr/>
    </dgm:pt>
    <dgm:pt modelId="{4162A9DD-04E7-4EED-B323-6603E1ECCB42}" type="pres">
      <dgm:prSet presAssocID="{C245E651-F22B-44D9-B56A-C5B639E4B78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3899BC-B62F-45DB-9E5E-367E78A82BC3}" type="pres">
      <dgm:prSet presAssocID="{C245E651-F22B-44D9-B56A-C5B639E4B78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55FB11-29A2-4752-B077-FB513FAEA73D}" type="pres">
      <dgm:prSet presAssocID="{A36E8279-E2BF-44E7-9F6D-59B9235A1A97}" presName="sp" presStyleCnt="0"/>
      <dgm:spPr/>
    </dgm:pt>
    <dgm:pt modelId="{354C4ED2-ADF4-4A2C-95F3-BEA06E4CD1E3}" type="pres">
      <dgm:prSet presAssocID="{EF0AD90F-1AD5-4F91-A699-1EEB9DFE554E}" presName="composite" presStyleCnt="0"/>
      <dgm:spPr/>
    </dgm:pt>
    <dgm:pt modelId="{5A6EB921-A723-4EA8-8A6F-B580CFF24C2D}" type="pres">
      <dgm:prSet presAssocID="{EF0AD90F-1AD5-4F91-A699-1EEB9DFE554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3515AE-8F95-4D2F-BBFD-BBD088A27632}" type="pres">
      <dgm:prSet presAssocID="{EF0AD90F-1AD5-4F91-A699-1EEB9DFE554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C0E928-5B33-43D8-93B0-82E47CFCF89F}" type="pres">
      <dgm:prSet presAssocID="{2CA40471-0263-429A-8D10-47E0E9416A79}" presName="sp" presStyleCnt="0"/>
      <dgm:spPr/>
    </dgm:pt>
    <dgm:pt modelId="{00AB4786-7754-4C11-B973-C93058777F38}" type="pres">
      <dgm:prSet presAssocID="{2C405C09-8AE4-4E0B-92C8-9F4E8C288A2B}" presName="composite" presStyleCnt="0"/>
      <dgm:spPr/>
    </dgm:pt>
    <dgm:pt modelId="{FAE39A7C-0DA0-4E89-A8B8-4347C50CF952}" type="pres">
      <dgm:prSet presAssocID="{2C405C09-8AE4-4E0B-92C8-9F4E8C288A2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CCF4B9-2BC3-4744-B038-33B4320156AF}" type="pres">
      <dgm:prSet presAssocID="{2C405C09-8AE4-4E0B-92C8-9F4E8C288A2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D73128-846C-4EF0-845A-6C9B33952584}" type="pres">
      <dgm:prSet presAssocID="{49538619-713B-4047-84A4-9B25734C7994}" presName="sp" presStyleCnt="0"/>
      <dgm:spPr/>
    </dgm:pt>
    <dgm:pt modelId="{DCEBC24A-5D54-45B5-9C78-2D32E970A0BC}" type="pres">
      <dgm:prSet presAssocID="{BD28EBCD-2E13-4843-A47F-AAA69F08A11F}" presName="composite" presStyleCnt="0"/>
      <dgm:spPr/>
    </dgm:pt>
    <dgm:pt modelId="{3B156D49-9F72-4EDD-9077-26BB6990F110}" type="pres">
      <dgm:prSet presAssocID="{BD28EBCD-2E13-4843-A47F-AAA69F08A1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DE847D-1483-48DB-A1C7-18CC296DFC33}" type="pres">
      <dgm:prSet presAssocID="{BD28EBCD-2E13-4843-A47F-AAA69F08A1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56D338C-4DB2-4002-89C2-DF8767786B9E}" srcId="{45170C08-9B3D-4DEF-BD73-D9C8F315B29D}" destId="{EF0AD90F-1AD5-4F91-A699-1EEB9DFE554E}" srcOrd="2" destOrd="0" parTransId="{FF9B53D3-5798-4A08-AF59-4A477A6E7C05}" sibTransId="{2CA40471-0263-429A-8D10-47E0E9416A79}"/>
    <dgm:cxn modelId="{12776E7A-336A-4797-92D2-606B69607E9A}" type="presOf" srcId="{D338CFE1-C102-4D83-BC6B-A6CC738B3853}" destId="{043515AE-8F95-4D2F-BBFD-BBD088A27632}" srcOrd="0" destOrd="0" presId="urn:microsoft.com/office/officeart/2005/8/layout/chevron2"/>
    <dgm:cxn modelId="{49B75992-3FDE-461D-9C68-4707C3FCF004}" type="presOf" srcId="{81EDB7B1-C418-4FF2-B56A-D96C766B946C}" destId="{83DE847D-1483-48DB-A1C7-18CC296DFC33}" srcOrd="0" destOrd="0" presId="urn:microsoft.com/office/officeart/2005/8/layout/chevron2"/>
    <dgm:cxn modelId="{5719C106-9B90-4365-9B50-C4E717FEB6D2}" type="presOf" srcId="{C245E651-F22B-44D9-B56A-C5B639E4B784}" destId="{4162A9DD-04E7-4EED-B323-6603E1ECCB42}" srcOrd="0" destOrd="0" presId="urn:microsoft.com/office/officeart/2005/8/layout/chevron2"/>
    <dgm:cxn modelId="{52E79044-A7C9-4C88-A0F4-8654470717D4}" type="presOf" srcId="{F015A19D-1513-4016-AA6B-DAA13F6A4EC2}" destId="{CF24D200-5971-4E80-B403-C6D3AC85295C}" srcOrd="0" destOrd="0" presId="urn:microsoft.com/office/officeart/2005/8/layout/chevron2"/>
    <dgm:cxn modelId="{776BC47E-770F-454E-B8B6-0EB7781DD738}" type="presOf" srcId="{2C405C09-8AE4-4E0B-92C8-9F4E8C288A2B}" destId="{FAE39A7C-0DA0-4E89-A8B8-4347C50CF952}" srcOrd="0" destOrd="0" presId="urn:microsoft.com/office/officeart/2005/8/layout/chevron2"/>
    <dgm:cxn modelId="{008C66A3-5289-4A32-A179-67F133F9B084}" type="presOf" srcId="{BD28EBCD-2E13-4843-A47F-AAA69F08A11F}" destId="{3B156D49-9F72-4EDD-9077-26BB6990F110}" srcOrd="0" destOrd="0" presId="urn:microsoft.com/office/officeart/2005/8/layout/chevron2"/>
    <dgm:cxn modelId="{2F091D7A-7A5C-4D35-BB71-59566E91E1FB}" srcId="{EF0AD90F-1AD5-4F91-A699-1EEB9DFE554E}" destId="{D338CFE1-C102-4D83-BC6B-A6CC738B3853}" srcOrd="0" destOrd="0" parTransId="{E3F20748-E2F3-4092-ADED-B6403CCF3EAB}" sibTransId="{8559C18F-E9E5-4A04-9BE9-4C07EA2EE5FE}"/>
    <dgm:cxn modelId="{4B123FF0-6C66-4353-9742-39AAEC4F65E8}" srcId="{BD28EBCD-2E13-4843-A47F-AAA69F08A11F}" destId="{81EDB7B1-C418-4FF2-B56A-D96C766B946C}" srcOrd="0" destOrd="0" parTransId="{771F3142-33C8-4FBB-90FD-59A139070E7F}" sibTransId="{5BA8D6A2-A819-4736-9526-A2714A4217BA}"/>
    <dgm:cxn modelId="{562B0F0F-F82F-4E0E-B75B-D8302615D1D8}" type="presOf" srcId="{04D3F219-AA4A-4E6C-8FEB-5EB14E15ECCB}" destId="{073899BC-B62F-45DB-9E5E-367E78A82BC3}" srcOrd="0" destOrd="0" presId="urn:microsoft.com/office/officeart/2005/8/layout/chevron2"/>
    <dgm:cxn modelId="{0444EDAF-D806-406D-B60C-BC0B038B46BF}" type="presOf" srcId="{0BE46B79-2DC6-4B45-9931-AB121C017118}" destId="{B8CCF4B9-2BC3-4744-B038-33B4320156AF}" srcOrd="0" destOrd="0" presId="urn:microsoft.com/office/officeart/2005/8/layout/chevron2"/>
    <dgm:cxn modelId="{873254B5-D315-4D21-832A-891800C2502C}" srcId="{58B9F618-000D-4DA3-8365-D0F285ED2C8C}" destId="{F015A19D-1513-4016-AA6B-DAA13F6A4EC2}" srcOrd="0" destOrd="0" parTransId="{23B28726-6A3B-4C37-B2B2-6705B845DD0A}" sibTransId="{E240A0AF-5FC0-4618-AF11-375121FFA36C}"/>
    <dgm:cxn modelId="{BD67ACC0-2EE3-48EA-B169-3A739E34B8C5}" srcId="{45170C08-9B3D-4DEF-BD73-D9C8F315B29D}" destId="{2C405C09-8AE4-4E0B-92C8-9F4E8C288A2B}" srcOrd="3" destOrd="0" parTransId="{808122E0-68C1-4382-850E-9581401C489F}" sibTransId="{49538619-713B-4047-84A4-9B25734C7994}"/>
    <dgm:cxn modelId="{DA805781-22F4-4955-9B25-8BCBD51E8B26}" type="presOf" srcId="{EF0AD90F-1AD5-4F91-A699-1EEB9DFE554E}" destId="{5A6EB921-A723-4EA8-8A6F-B580CFF24C2D}" srcOrd="0" destOrd="0" presId="urn:microsoft.com/office/officeart/2005/8/layout/chevron2"/>
    <dgm:cxn modelId="{882159B4-03BA-471B-A99C-77F3377477CA}" srcId="{C245E651-F22B-44D9-B56A-C5B639E4B784}" destId="{04D3F219-AA4A-4E6C-8FEB-5EB14E15ECCB}" srcOrd="0" destOrd="0" parTransId="{4B017C7A-7941-47BD-A035-D48DE616B483}" sibTransId="{98B03DC6-A3B1-4AD5-939C-6BE169E3EE0C}"/>
    <dgm:cxn modelId="{BAE69CCF-660B-4990-83EF-64C6FCA46E59}" srcId="{45170C08-9B3D-4DEF-BD73-D9C8F315B29D}" destId="{58B9F618-000D-4DA3-8365-D0F285ED2C8C}" srcOrd="0" destOrd="0" parTransId="{19858C72-3637-4A28-A032-7296ED7534F6}" sibTransId="{42895112-8080-403C-B173-2AD614245E2E}"/>
    <dgm:cxn modelId="{C30D7AFD-FBCC-40E8-ABB7-F11B34C4022D}" srcId="{45170C08-9B3D-4DEF-BD73-D9C8F315B29D}" destId="{BD28EBCD-2E13-4843-A47F-AAA69F08A11F}" srcOrd="4" destOrd="0" parTransId="{44E07E08-F97B-4A30-BBF7-8BBD39FBDCA3}" sibTransId="{C0F9CF38-A03C-431D-9EBA-56504EE22DE4}"/>
    <dgm:cxn modelId="{82F0D35A-556B-4217-8389-FE9BB512852C}" srcId="{45170C08-9B3D-4DEF-BD73-D9C8F315B29D}" destId="{C245E651-F22B-44D9-B56A-C5B639E4B784}" srcOrd="1" destOrd="0" parTransId="{95D3ACB7-9E5F-43CF-A0EA-39AF4852A795}" sibTransId="{A36E8279-E2BF-44E7-9F6D-59B9235A1A97}"/>
    <dgm:cxn modelId="{6B0E9876-9139-465A-B2A2-D195FC86DB7A}" type="presOf" srcId="{58B9F618-000D-4DA3-8365-D0F285ED2C8C}" destId="{5DB8CA8D-9ACF-48B6-9D49-1C51CDA94C7B}" srcOrd="0" destOrd="0" presId="urn:microsoft.com/office/officeart/2005/8/layout/chevron2"/>
    <dgm:cxn modelId="{66294ACD-28CC-468C-8CB4-E81EDEC02891}" type="presOf" srcId="{45170C08-9B3D-4DEF-BD73-D9C8F315B29D}" destId="{7F387BBA-8CFF-486A-BD02-31A251FBE482}" srcOrd="0" destOrd="0" presId="urn:microsoft.com/office/officeart/2005/8/layout/chevron2"/>
    <dgm:cxn modelId="{1C272404-3ECF-4EC6-82D9-325BF2BF4D70}" srcId="{2C405C09-8AE4-4E0B-92C8-9F4E8C288A2B}" destId="{0BE46B79-2DC6-4B45-9931-AB121C017118}" srcOrd="0" destOrd="0" parTransId="{C7FE3377-B6AB-4604-A199-86BB9BE60676}" sibTransId="{69FBE4A4-3D65-40DE-ACDE-92C8B65C9F61}"/>
    <dgm:cxn modelId="{65F3C22A-CD18-474C-8A06-5762DF4BC40E}" type="presParOf" srcId="{7F387BBA-8CFF-486A-BD02-31A251FBE482}" destId="{C31BAF02-F00D-4F74-92CD-013726256354}" srcOrd="0" destOrd="0" presId="urn:microsoft.com/office/officeart/2005/8/layout/chevron2"/>
    <dgm:cxn modelId="{3445A086-87C9-4A19-9BED-C1D65070E53E}" type="presParOf" srcId="{C31BAF02-F00D-4F74-92CD-013726256354}" destId="{5DB8CA8D-9ACF-48B6-9D49-1C51CDA94C7B}" srcOrd="0" destOrd="0" presId="urn:microsoft.com/office/officeart/2005/8/layout/chevron2"/>
    <dgm:cxn modelId="{B5647C42-30B4-42D8-873C-2C0F33FAE631}" type="presParOf" srcId="{C31BAF02-F00D-4F74-92CD-013726256354}" destId="{CF24D200-5971-4E80-B403-C6D3AC85295C}" srcOrd="1" destOrd="0" presId="urn:microsoft.com/office/officeart/2005/8/layout/chevron2"/>
    <dgm:cxn modelId="{93DE0ABC-B3D2-4D89-B5A8-377DE0116A15}" type="presParOf" srcId="{7F387BBA-8CFF-486A-BD02-31A251FBE482}" destId="{B787336A-57BD-43A1-8C37-2B1EE2C253EB}" srcOrd="1" destOrd="0" presId="urn:microsoft.com/office/officeart/2005/8/layout/chevron2"/>
    <dgm:cxn modelId="{72FF84DF-8410-40C7-9A1C-970E9BB70B39}" type="presParOf" srcId="{7F387BBA-8CFF-486A-BD02-31A251FBE482}" destId="{7F702050-BD6D-45D8-AC80-178383DF38F5}" srcOrd="2" destOrd="0" presId="urn:microsoft.com/office/officeart/2005/8/layout/chevron2"/>
    <dgm:cxn modelId="{87E1985E-F0F6-43EA-9FA3-B75951624A28}" type="presParOf" srcId="{7F702050-BD6D-45D8-AC80-178383DF38F5}" destId="{4162A9DD-04E7-4EED-B323-6603E1ECCB42}" srcOrd="0" destOrd="0" presId="urn:microsoft.com/office/officeart/2005/8/layout/chevron2"/>
    <dgm:cxn modelId="{D83EFAB3-9916-4186-8AA9-52DF3EBC41A6}" type="presParOf" srcId="{7F702050-BD6D-45D8-AC80-178383DF38F5}" destId="{073899BC-B62F-45DB-9E5E-367E78A82BC3}" srcOrd="1" destOrd="0" presId="urn:microsoft.com/office/officeart/2005/8/layout/chevron2"/>
    <dgm:cxn modelId="{E0FE75EC-E0B5-41C5-930E-20EA9D85AA40}" type="presParOf" srcId="{7F387BBA-8CFF-486A-BD02-31A251FBE482}" destId="{FC55FB11-29A2-4752-B077-FB513FAEA73D}" srcOrd="3" destOrd="0" presId="urn:microsoft.com/office/officeart/2005/8/layout/chevron2"/>
    <dgm:cxn modelId="{F7B91A13-0444-4884-9A45-9A31AB5B6985}" type="presParOf" srcId="{7F387BBA-8CFF-486A-BD02-31A251FBE482}" destId="{354C4ED2-ADF4-4A2C-95F3-BEA06E4CD1E3}" srcOrd="4" destOrd="0" presId="urn:microsoft.com/office/officeart/2005/8/layout/chevron2"/>
    <dgm:cxn modelId="{451DFF4C-C5D6-4235-A037-B4EB1EB4AB3A}" type="presParOf" srcId="{354C4ED2-ADF4-4A2C-95F3-BEA06E4CD1E3}" destId="{5A6EB921-A723-4EA8-8A6F-B580CFF24C2D}" srcOrd="0" destOrd="0" presId="urn:microsoft.com/office/officeart/2005/8/layout/chevron2"/>
    <dgm:cxn modelId="{BBCA4606-301D-457C-B287-0EE2FA700229}" type="presParOf" srcId="{354C4ED2-ADF4-4A2C-95F3-BEA06E4CD1E3}" destId="{043515AE-8F95-4D2F-BBFD-BBD088A27632}" srcOrd="1" destOrd="0" presId="urn:microsoft.com/office/officeart/2005/8/layout/chevron2"/>
    <dgm:cxn modelId="{3FB22753-7B1A-4B63-B68C-390C8E0B01E6}" type="presParOf" srcId="{7F387BBA-8CFF-486A-BD02-31A251FBE482}" destId="{96C0E928-5B33-43D8-93B0-82E47CFCF89F}" srcOrd="5" destOrd="0" presId="urn:microsoft.com/office/officeart/2005/8/layout/chevron2"/>
    <dgm:cxn modelId="{0E25B812-0C3D-4C9B-B6F3-636C83BF0560}" type="presParOf" srcId="{7F387BBA-8CFF-486A-BD02-31A251FBE482}" destId="{00AB4786-7754-4C11-B973-C93058777F38}" srcOrd="6" destOrd="0" presId="urn:microsoft.com/office/officeart/2005/8/layout/chevron2"/>
    <dgm:cxn modelId="{F7859FAF-F25A-407B-9CFF-CEE03DB77EC5}" type="presParOf" srcId="{00AB4786-7754-4C11-B973-C93058777F38}" destId="{FAE39A7C-0DA0-4E89-A8B8-4347C50CF952}" srcOrd="0" destOrd="0" presId="urn:microsoft.com/office/officeart/2005/8/layout/chevron2"/>
    <dgm:cxn modelId="{40737785-5AD9-49AC-888C-212EEB642B14}" type="presParOf" srcId="{00AB4786-7754-4C11-B973-C93058777F38}" destId="{B8CCF4B9-2BC3-4744-B038-33B4320156AF}" srcOrd="1" destOrd="0" presId="urn:microsoft.com/office/officeart/2005/8/layout/chevron2"/>
    <dgm:cxn modelId="{69111C07-A6E6-4401-8F4A-C3EF085746A4}" type="presParOf" srcId="{7F387BBA-8CFF-486A-BD02-31A251FBE482}" destId="{B7D73128-846C-4EF0-845A-6C9B33952584}" srcOrd="7" destOrd="0" presId="urn:microsoft.com/office/officeart/2005/8/layout/chevron2"/>
    <dgm:cxn modelId="{4F622FF1-AFA2-44B6-AC3B-F8F927651E8D}" type="presParOf" srcId="{7F387BBA-8CFF-486A-BD02-31A251FBE482}" destId="{DCEBC24A-5D54-45B5-9C78-2D32E970A0BC}" srcOrd="8" destOrd="0" presId="urn:microsoft.com/office/officeart/2005/8/layout/chevron2"/>
    <dgm:cxn modelId="{DB120F64-73B3-4C4B-8454-8F34E1A2CE94}" type="presParOf" srcId="{DCEBC24A-5D54-45B5-9C78-2D32E970A0BC}" destId="{3B156D49-9F72-4EDD-9077-26BB6990F110}" srcOrd="0" destOrd="0" presId="urn:microsoft.com/office/officeart/2005/8/layout/chevron2"/>
    <dgm:cxn modelId="{F5452EB0-D56E-4E11-A576-E72DFECA2D78}" type="presParOf" srcId="{DCEBC24A-5D54-45B5-9C78-2D32E970A0BC}" destId="{83DE847D-1483-48DB-A1C7-18CC296DFC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B8CA8D-9ACF-48B6-9D49-1C51CDA94C7B}">
      <dsp:nvSpPr>
        <dsp:cNvPr id="0" name=""/>
        <dsp:cNvSpPr/>
      </dsp:nvSpPr>
      <dsp:spPr>
        <a:xfrm rot="5400000">
          <a:off x="-163901" y="166645"/>
          <a:ext cx="1092673" cy="7648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</a:t>
          </a:r>
          <a:endParaRPr lang="uk-UA" sz="2100" kern="1200" dirty="0"/>
        </a:p>
      </dsp:txBody>
      <dsp:txXfrm rot="5400000">
        <a:off x="-163901" y="166645"/>
        <a:ext cx="1092673" cy="764871"/>
      </dsp:txXfrm>
    </dsp:sp>
    <dsp:sp modelId="{CF24D200-5971-4E80-B403-C6D3AC85295C}">
      <dsp:nvSpPr>
        <dsp:cNvPr id="0" name=""/>
        <dsp:cNvSpPr/>
      </dsp:nvSpPr>
      <dsp:spPr>
        <a:xfrm rot="5400000">
          <a:off x="3587310" y="-2820560"/>
          <a:ext cx="710237" cy="635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надання поліцейських послуг у сферах забезпечення публічної безпеки і порядку, охорони прав і свобод людини, а також інтересів суспільства і держави</a:t>
          </a:r>
          <a:endParaRPr lang="uk-UA" sz="1400" b="1" kern="1200" dirty="0"/>
        </a:p>
      </dsp:txBody>
      <dsp:txXfrm rot="5400000">
        <a:off x="3587310" y="-2820560"/>
        <a:ext cx="710237" cy="6355115"/>
      </dsp:txXfrm>
    </dsp:sp>
    <dsp:sp modelId="{4162A9DD-04E7-4EED-B323-6603E1ECCB42}">
      <dsp:nvSpPr>
        <dsp:cNvPr id="0" name=""/>
        <dsp:cNvSpPr/>
      </dsp:nvSpPr>
      <dsp:spPr>
        <a:xfrm rot="5400000">
          <a:off x="-163901" y="1142269"/>
          <a:ext cx="1092673" cy="764871"/>
        </a:xfrm>
        <a:prstGeom prst="chevr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</a:t>
          </a:r>
          <a:endParaRPr lang="uk-UA" sz="2100" kern="1200" dirty="0"/>
        </a:p>
      </dsp:txBody>
      <dsp:txXfrm rot="5400000">
        <a:off x="-163901" y="1142269"/>
        <a:ext cx="1092673" cy="764871"/>
      </dsp:txXfrm>
    </dsp:sp>
    <dsp:sp modelId="{073899BC-B62F-45DB-9E5E-367E78A82BC3}">
      <dsp:nvSpPr>
        <dsp:cNvPr id="0" name=""/>
        <dsp:cNvSpPr/>
      </dsp:nvSpPr>
      <dsp:spPr>
        <a:xfrm rot="5400000">
          <a:off x="3587310" y="-1844069"/>
          <a:ext cx="710237" cy="635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взаємодія з органами правопорядку та іншими органами державної влади, а також органами місцевого самоврядування</a:t>
          </a:r>
          <a:endParaRPr lang="uk-UA" sz="1400" b="1" kern="1200" dirty="0"/>
        </a:p>
      </dsp:txBody>
      <dsp:txXfrm rot="5400000">
        <a:off x="3587310" y="-1844069"/>
        <a:ext cx="710237" cy="6355115"/>
      </dsp:txXfrm>
    </dsp:sp>
    <dsp:sp modelId="{5A6EB921-A723-4EA8-8A6F-B580CFF24C2D}">
      <dsp:nvSpPr>
        <dsp:cNvPr id="0" name=""/>
        <dsp:cNvSpPr/>
      </dsp:nvSpPr>
      <dsp:spPr>
        <a:xfrm rot="5400000">
          <a:off x="-163901" y="2117894"/>
          <a:ext cx="1092673" cy="764871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</a:t>
          </a:r>
          <a:endParaRPr lang="uk-UA" sz="2100" kern="1200" dirty="0"/>
        </a:p>
      </dsp:txBody>
      <dsp:txXfrm rot="5400000">
        <a:off x="-163901" y="2117894"/>
        <a:ext cx="1092673" cy="764871"/>
      </dsp:txXfrm>
    </dsp:sp>
    <dsp:sp modelId="{043515AE-8F95-4D2F-BBFD-BBD088A27632}">
      <dsp:nvSpPr>
        <dsp:cNvPr id="0" name=""/>
        <dsp:cNvSpPr/>
      </dsp:nvSpPr>
      <dsp:spPr>
        <a:xfrm rot="5400000">
          <a:off x="3587310" y="-868445"/>
          <a:ext cx="710237" cy="635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тісна співпраця та взаємодія з населенням, територіальними громадами та громадськими об</a:t>
          </a:r>
          <a:r>
            <a:rPr lang="en-US" sz="1400" b="1" kern="1200" dirty="0" smtClean="0"/>
            <a:t>’</a:t>
          </a:r>
          <a:r>
            <a:rPr lang="uk-UA" sz="1400" b="1" kern="1200" dirty="0" smtClean="0"/>
            <a:t>єднаннями на засадах партнерства та спрямована на задоволення їхніх потреб</a:t>
          </a:r>
          <a:endParaRPr lang="uk-UA" sz="1400" b="1" kern="1200" dirty="0"/>
        </a:p>
      </dsp:txBody>
      <dsp:txXfrm rot="5400000">
        <a:off x="3587310" y="-868445"/>
        <a:ext cx="710237" cy="6355115"/>
      </dsp:txXfrm>
    </dsp:sp>
    <dsp:sp modelId="{FAE39A7C-0DA0-4E89-A8B8-4347C50CF952}">
      <dsp:nvSpPr>
        <dsp:cNvPr id="0" name=""/>
        <dsp:cNvSpPr/>
      </dsp:nvSpPr>
      <dsp:spPr>
        <a:xfrm rot="5400000">
          <a:off x="-163901" y="3093518"/>
          <a:ext cx="1092673" cy="764871"/>
        </a:xfrm>
        <a:prstGeom prst="chevron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4</a:t>
          </a:r>
          <a:endParaRPr lang="uk-UA" sz="2100" kern="1200" dirty="0"/>
        </a:p>
      </dsp:txBody>
      <dsp:txXfrm rot="5400000">
        <a:off x="-163901" y="3093518"/>
        <a:ext cx="1092673" cy="764871"/>
      </dsp:txXfrm>
    </dsp:sp>
    <dsp:sp modelId="{B8CCF4B9-2BC3-4744-B038-33B4320156AF}">
      <dsp:nvSpPr>
        <dsp:cNvPr id="0" name=""/>
        <dsp:cNvSpPr/>
      </dsp:nvSpPr>
      <dsp:spPr>
        <a:xfrm rot="5400000">
          <a:off x="3587310" y="107178"/>
          <a:ext cx="710237" cy="635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забезпечення безперервного та цілодобового виконання покладених на поліцію завдань</a:t>
          </a:r>
          <a:endParaRPr lang="uk-UA" sz="1400" b="1" kern="1200" dirty="0"/>
        </a:p>
      </dsp:txBody>
      <dsp:txXfrm rot="5400000">
        <a:off x="3587310" y="107178"/>
        <a:ext cx="710237" cy="6355115"/>
      </dsp:txXfrm>
    </dsp:sp>
    <dsp:sp modelId="{3B156D49-9F72-4EDD-9077-26BB6990F110}">
      <dsp:nvSpPr>
        <dsp:cNvPr id="0" name=""/>
        <dsp:cNvSpPr/>
      </dsp:nvSpPr>
      <dsp:spPr>
        <a:xfrm rot="5400000">
          <a:off x="-163901" y="4069142"/>
          <a:ext cx="1092673" cy="764871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5</a:t>
          </a:r>
          <a:endParaRPr lang="uk-UA" sz="2100" kern="1200" dirty="0"/>
        </a:p>
      </dsp:txBody>
      <dsp:txXfrm rot="5400000">
        <a:off x="-163901" y="4069142"/>
        <a:ext cx="1092673" cy="764871"/>
      </dsp:txXfrm>
    </dsp:sp>
    <dsp:sp modelId="{83DE847D-1483-48DB-A1C7-18CC296DFC33}">
      <dsp:nvSpPr>
        <dsp:cNvPr id="0" name=""/>
        <dsp:cNvSpPr/>
      </dsp:nvSpPr>
      <dsp:spPr>
        <a:xfrm rot="5400000">
          <a:off x="3587310" y="1082802"/>
          <a:ext cx="710237" cy="6355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право громадянина в будь-який час звернутися за допомогою до поліції /поліцейського   </a:t>
          </a:r>
          <a:endParaRPr lang="uk-UA" sz="1400" b="1" kern="1200" dirty="0"/>
        </a:p>
      </dsp:txBody>
      <dsp:txXfrm rot="5400000">
        <a:off x="3587310" y="1082802"/>
        <a:ext cx="710237" cy="635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7E8E-9922-425D-9FDB-A0E8C5DADB66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3C1E-363F-4531-8E51-8F8A1BEFBD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7646-B8F3-48C8-BADC-D10837686E5A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3F08-265D-4AEE-8E8A-B8563D6DC8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DE24-F058-4AA4-A1AF-0F2AA0A7CEB7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168C-2902-4430-A404-886055C212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9964-B972-46CC-932A-6575F06304CB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5042-59D7-4D84-BC67-E959450127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AB04-A2CA-48C5-8808-336A72EB61FD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576C-611D-4C2C-BD36-645047A1AE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54FC-9049-440B-B5DB-1819420AB2B6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3014-2712-4209-988C-8B355A595F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7B51-C60B-4797-8DE0-9544A815BC90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6123-247F-4D76-B8DB-38A3977C97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F50D-38D7-40A5-9E7C-0BEF58DD1E8F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C713-C938-443A-A9C3-AA32AD2647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8D9C-66C0-4280-A420-531094035EB8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3286-CF3D-4751-B53A-2B4CED693C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87E6-F034-4E75-B08B-6413D9CDA9E4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89AA-A1E5-490C-81F5-87315BD510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E969-D669-42D4-9BFF-12694244C93C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1B44-27BA-454B-91C8-C9FDF60C1A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2AE0-93BC-44D5-94D4-AB713C4274B5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00C9-171E-417A-9C8F-C0934D760E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BFBE2-AB82-468A-BBD9-16A7F2E39DB9}" type="datetimeFigureOut">
              <a:rPr lang="uk-UA"/>
              <a:pPr>
                <a:defRPr/>
              </a:pPr>
              <a:t>05.02.2018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C5E9B-0F4B-4B2C-ADE7-6FF0BF351E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ransition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12" Type="http://schemas.openxmlformats.org/officeDocument/2006/relationships/image" Target="../media/image4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3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9" y="1948908"/>
            <a:ext cx="8416009" cy="42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116463" y="188640"/>
            <a:ext cx="8970997" cy="187220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 НАЦІОНАЛЬНОЇ ПОЛІЦІЇ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ОДЕСЬКІЙ ОБЛАСТІ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4818" y="6237312"/>
            <a:ext cx="296432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Одеса – 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17" y="5445224"/>
            <a:ext cx="740532" cy="683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2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251" y="428625"/>
            <a:ext cx="748969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ПОЛІЦЕЙСЬКА СТАНЦІЯ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4" descr="H:\ФОТО ПОЛІЦІЯ\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7" y="1428751"/>
            <a:ext cx="84957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7"/>
          <p:cNvSpPr>
            <a:spLocks noChangeArrowheads="1"/>
          </p:cNvSpPr>
          <p:nvPr/>
        </p:nvSpPr>
        <p:spPr bwMode="auto">
          <a:xfrm>
            <a:off x="3559969" y="2500314"/>
            <a:ext cx="2553891" cy="2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ДІЛЬНИЧНИЙ ОФІЦЕР ПОЛІЦІЇ</a:t>
            </a:r>
          </a:p>
        </p:txBody>
      </p:sp>
      <p:pic>
        <p:nvPicPr>
          <p:cNvPr id="922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10" y="2286001"/>
            <a:ext cx="139475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9" y="4286251"/>
            <a:ext cx="126232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F:\ФОТО ПОЛІЦІЯ\3110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23" y="5000626"/>
            <a:ext cx="1652719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7661673" y="2928939"/>
            <a:ext cx="176450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 sz="1400" b="1">
              <a:latin typeface="Calibri" panose="020F0502020204030204" pitchFamily="34" charset="0"/>
            </a:endParaRPr>
          </a:p>
          <a:p>
            <a:pPr eaLnBrk="1" hangingPunct="1"/>
            <a:r>
              <a:rPr lang="uk-UA" altLang="ru-RU" sz="1400" b="1">
                <a:latin typeface="Calibri" panose="020F0502020204030204" pitchFamily="34" charset="0"/>
              </a:rPr>
              <a:t>     </a:t>
            </a:r>
          </a:p>
          <a:p>
            <a:pPr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    ГРПП</a:t>
            </a:r>
          </a:p>
        </p:txBody>
      </p:sp>
      <p:sp>
        <p:nvSpPr>
          <p:cNvPr id="9225" name="Прямоугольник 12"/>
          <p:cNvSpPr>
            <a:spLocks noChangeArrowheads="1"/>
          </p:cNvSpPr>
          <p:nvPr/>
        </p:nvSpPr>
        <p:spPr bwMode="auto">
          <a:xfrm>
            <a:off x="6655594" y="5715000"/>
            <a:ext cx="2813579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ОБ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</a:rPr>
              <a:t>'</a:t>
            </a:r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ЄДНАНА ТЕРИТОРІАЛЬНА ГРОМАДА</a:t>
            </a:r>
          </a:p>
        </p:txBody>
      </p:sp>
      <p:sp>
        <p:nvSpPr>
          <p:cNvPr id="9226" name="Прямоугольник 33"/>
          <p:cNvSpPr>
            <a:spLocks noChangeArrowheads="1"/>
          </p:cNvSpPr>
          <p:nvPr/>
        </p:nvSpPr>
        <p:spPr bwMode="auto">
          <a:xfrm>
            <a:off x="3559969" y="5929314"/>
            <a:ext cx="238879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 sz="14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БЕЗПЕЧНЕ МІСТО</a:t>
            </a:r>
          </a:p>
        </p:txBody>
      </p:sp>
      <p:pic>
        <p:nvPicPr>
          <p:cNvPr id="9227" name="Рисунок 13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4357688"/>
            <a:ext cx="125716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15"/>
          <p:cNvSpPr>
            <a:spLocks noChangeArrowheads="1"/>
          </p:cNvSpPr>
          <p:nvPr/>
        </p:nvSpPr>
        <p:spPr bwMode="auto">
          <a:xfrm>
            <a:off x="1006079" y="5715000"/>
            <a:ext cx="220133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ГРОМАДСЬКІ ФОРМУВАННЯ</a:t>
            </a:r>
          </a:p>
        </p:txBody>
      </p:sp>
      <p:pic>
        <p:nvPicPr>
          <p:cNvPr id="9229" name="Picture 2" descr="H:\ФОТО ПОЛІЦІЯ\462146787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1" y="1928813"/>
            <a:ext cx="818621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6"/>
          <p:cNvSpPr>
            <a:spLocks noChangeArrowheads="1"/>
          </p:cNvSpPr>
          <p:nvPr/>
        </p:nvSpPr>
        <p:spPr bwMode="auto">
          <a:xfrm>
            <a:off x="619125" y="3214689"/>
            <a:ext cx="2402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ЮВЕНАЛЬНА ПРЕВЕНЦІЯ</a:t>
            </a: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0048973">
            <a:off x="2904729" y="4789488"/>
            <a:ext cx="813461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967780">
            <a:off x="2978679" y="3176588"/>
            <a:ext cx="813462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5400000">
            <a:off x="4487996" y="3031067"/>
            <a:ext cx="582612" cy="37835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5400000">
            <a:off x="4430514" y="4927799"/>
            <a:ext cx="750888" cy="32504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0255686">
            <a:off x="6000354" y="3201988"/>
            <a:ext cx="813461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400751">
            <a:off x="6077744" y="4778375"/>
            <a:ext cx="813462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9237" name="Picture 8" descr="D:\КАРТИНКИ НА СЛАЙДИ\stock-vector-policeman-with-police-car-in-front-of-police-station-cartoon-flat-style-vector-illustration-6911910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41" y="3571875"/>
            <a:ext cx="20895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9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522413" y="0"/>
            <a:ext cx="8323262" cy="1116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Діяльності </a:t>
            </a:r>
            <a:r>
              <a:rPr lang="uk-UA" sz="1800" dirty="0">
                <a:solidFill>
                  <a:srgbClr val="2E75B6"/>
                </a:solidFill>
                <a:latin typeface="Arial" charset="0"/>
                <a:cs typeface="Arial" charset="0"/>
              </a:rPr>
              <a:t>підрозділів реагування патрульної поліції </a:t>
            </a:r>
          </a:p>
          <a:p>
            <a:pPr algn="ctr">
              <a:defRPr/>
            </a:pPr>
            <a:r>
              <a:rPr lang="uk-UA" sz="1800" dirty="0">
                <a:solidFill>
                  <a:srgbClr val="2E75B6"/>
                </a:solidFill>
                <a:latin typeface="Arial" charset="0"/>
                <a:cs typeface="Arial" charset="0"/>
              </a:rPr>
              <a:t>Головного управління Національної поліції в Одеській області 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0" y="1026392"/>
            <a:ext cx="9906000" cy="3231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5000">
                  <a:schemeClr val="accent5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795338" y="1720850"/>
            <a:ext cx="2357437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Загальна площа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33 тис. 310 км</a:t>
            </a:r>
            <a:r>
              <a:rPr lang="uk-UA" sz="1600" baseline="30000">
                <a:solidFill>
                  <a:srgbClr val="366088"/>
                </a:solidFill>
                <a:latin typeface="Arial" charset="0"/>
                <a:cs typeface="Arial" charset="0"/>
              </a:rPr>
              <a:t>2</a:t>
            </a:r>
            <a:endParaRPr lang="uk-UA" sz="1600">
              <a:solidFill>
                <a:srgbClr val="366088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(область – 33074 км</a:t>
            </a:r>
            <a:r>
              <a:rPr lang="uk-UA" sz="1600" baseline="30000">
                <a:solidFill>
                  <a:srgbClr val="366088"/>
                </a:solidFill>
                <a:latin typeface="Arial" charset="0"/>
                <a:cs typeface="Arial" charset="0"/>
              </a:rPr>
              <a:t>2</a:t>
            </a: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795338" y="2470150"/>
            <a:ext cx="4000500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Загальна чисельність населення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2 млн. 395 тис. осіб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(область – 1 млн. 385 тис. осіб)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795338" y="3151188"/>
            <a:ext cx="208438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Густота населення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71,9 осіб/км</a:t>
            </a:r>
            <a:r>
              <a:rPr lang="uk-UA" sz="1600" baseline="30000">
                <a:solidFill>
                  <a:srgbClr val="366088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15366" name="Рисунок 3"/>
          <p:cNvPicPr>
            <a:picLocks noChangeAspect="1"/>
          </p:cNvPicPr>
          <p:nvPr/>
        </p:nvPicPr>
        <p:blipFill>
          <a:blip r:embed="rId2" cstate="print">
            <a:lum bright="20000"/>
            <a:grayscl/>
          </a:blip>
          <a:srcRect/>
          <a:stretch>
            <a:fillRect/>
          </a:stretch>
        </p:blipFill>
        <p:spPr bwMode="auto">
          <a:xfrm>
            <a:off x="150813" y="3246438"/>
            <a:ext cx="5064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4"/>
          <p:cNvPicPr>
            <a:picLocks noChangeAspect="1"/>
          </p:cNvPicPr>
          <p:nvPr/>
        </p:nvPicPr>
        <p:blipFill>
          <a:blip r:embed="rId3" cstate="print">
            <a:lum bright="20000"/>
            <a:grayscl/>
          </a:blip>
          <a:srcRect/>
          <a:stretch>
            <a:fillRect/>
          </a:stretch>
        </p:blipFill>
        <p:spPr bwMode="auto">
          <a:xfrm>
            <a:off x="73025" y="2554288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5916613"/>
            <a:ext cx="515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/>
          <p:cNvPicPr>
            <a:picLocks noChangeAspect="1"/>
          </p:cNvPicPr>
          <p:nvPr/>
        </p:nvPicPr>
        <p:blipFill>
          <a:blip r:embed="rId5" cstate="print">
            <a:lum bright="20000"/>
            <a:grayscl/>
          </a:blip>
          <a:srcRect/>
          <a:stretch>
            <a:fillRect/>
          </a:stretch>
        </p:blipFill>
        <p:spPr bwMode="auto">
          <a:xfrm>
            <a:off x="44450" y="4995863"/>
            <a:ext cx="7207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Прямоугольник 147"/>
          <p:cNvSpPr/>
          <p:nvPr/>
        </p:nvSpPr>
        <p:spPr>
          <a:xfrm>
            <a:off x="787400" y="5689600"/>
            <a:ext cx="2787650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u="sng">
                <a:solidFill>
                  <a:schemeClr val="tx1"/>
                </a:solidFill>
                <a:latin typeface="Arial" charset="0"/>
                <a:cs typeface="Arial" charset="0"/>
              </a:rPr>
              <a:t>ОБЛАСНИЙ ЦЕНТР</a:t>
            </a:r>
          </a:p>
          <a:p>
            <a:pPr>
              <a:defRPr/>
            </a:pPr>
            <a:r>
              <a:rPr lang="uk-UA" sz="1600">
                <a:solidFill>
                  <a:schemeClr val="tx1"/>
                </a:solidFill>
                <a:latin typeface="Arial" charset="0"/>
                <a:cs typeface="Arial" charset="0"/>
              </a:rPr>
              <a:t>місто Одеса</a:t>
            </a:r>
          </a:p>
          <a:p>
            <a:pPr>
              <a:defRPr/>
            </a:pPr>
            <a:r>
              <a:rPr lang="uk-UA" sz="1600">
                <a:solidFill>
                  <a:schemeClr val="tx1"/>
                </a:solidFill>
                <a:latin typeface="Arial" charset="0"/>
                <a:cs typeface="Arial" charset="0"/>
              </a:rPr>
              <a:t>1 млн. 10 тис. чол.</a:t>
            </a:r>
          </a:p>
          <a:p>
            <a:pPr>
              <a:defRPr/>
            </a:pPr>
            <a:r>
              <a:rPr lang="uk-UA" sz="1600">
                <a:solidFill>
                  <a:schemeClr val="tx1"/>
                </a:solidFill>
                <a:latin typeface="Arial" charset="0"/>
                <a:cs typeface="Arial" charset="0"/>
              </a:rPr>
              <a:t>236 км</a:t>
            </a:r>
            <a:r>
              <a:rPr lang="uk-UA" sz="1600" baseline="3000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814388" y="3948113"/>
            <a:ext cx="2709862" cy="51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26 адміністративних районів</a:t>
            </a:r>
            <a:endParaRPr lang="uk-UA" sz="1600" baseline="30000">
              <a:solidFill>
                <a:srgbClr val="366088"/>
              </a:solidFill>
              <a:latin typeface="Arial" charset="0"/>
              <a:cs typeface="Arial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88988" y="4646613"/>
            <a:ext cx="3414712" cy="1022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9 міст </a:t>
            </a:r>
            <a:r>
              <a:rPr lang="uk-UA" sz="1600" b="0">
                <a:solidFill>
                  <a:srgbClr val="366088"/>
                </a:solidFill>
                <a:latin typeface="Arial" charset="0"/>
                <a:cs typeface="Arial" charset="0"/>
              </a:rPr>
              <a:t>обласного значення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10 міст </a:t>
            </a:r>
            <a:r>
              <a:rPr lang="uk-UA" sz="1600" b="0">
                <a:solidFill>
                  <a:srgbClr val="366088"/>
                </a:solidFill>
                <a:latin typeface="Arial" charset="0"/>
                <a:cs typeface="Arial" charset="0"/>
              </a:rPr>
              <a:t>районного значення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33 селища </a:t>
            </a:r>
            <a:r>
              <a:rPr lang="uk-UA" sz="1600" b="0">
                <a:solidFill>
                  <a:srgbClr val="366088"/>
                </a:solidFill>
                <a:latin typeface="Arial" charset="0"/>
                <a:cs typeface="Arial" charset="0"/>
              </a:rPr>
              <a:t>міського типу</a:t>
            </a:r>
          </a:p>
          <a:p>
            <a:pPr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1135 сіл та селищ</a:t>
            </a:r>
          </a:p>
        </p:txBody>
      </p:sp>
      <p:grpSp>
        <p:nvGrpSpPr>
          <p:cNvPr id="15373" name="Группа 29"/>
          <p:cNvGrpSpPr>
            <a:grpSpLocks/>
          </p:cNvGrpSpPr>
          <p:nvPr/>
        </p:nvGrpSpPr>
        <p:grpSpPr bwMode="auto">
          <a:xfrm>
            <a:off x="4540250" y="2716213"/>
            <a:ext cx="2833688" cy="1666875"/>
            <a:chOff x="4180920" y="2889831"/>
            <a:chExt cx="2833044" cy="1666837"/>
          </a:xfrm>
        </p:grpSpPr>
        <p:pic>
          <p:nvPicPr>
            <p:cNvPr id="15397" name="Рисунок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4557" y="2889831"/>
              <a:ext cx="1005770" cy="86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Прямоугольник 150"/>
            <p:cNvSpPr/>
            <p:nvPr/>
          </p:nvSpPr>
          <p:spPr>
            <a:xfrm>
              <a:off x="4180920" y="3721662"/>
              <a:ext cx="2833044" cy="835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200">
                  <a:solidFill>
                    <a:srgbClr val="7F7F7F"/>
                  </a:solidFill>
                  <a:latin typeface="Arial" charset="0"/>
                  <a:cs typeface="Arial" charset="0"/>
                </a:rPr>
                <a:t>9</a:t>
              </a:r>
            </a:p>
            <a:p>
              <a:pPr algn="ctr">
                <a:defRPr/>
              </a:pPr>
              <a:r>
                <a:rPr lang="uk-UA" sz="1600">
                  <a:solidFill>
                    <a:srgbClr val="7F7F7F"/>
                  </a:solidFill>
                  <a:latin typeface="Arial" charset="0"/>
                  <a:cs typeface="Arial" charset="0"/>
                </a:rPr>
                <a:t>ВІДДІЛАХ</a:t>
              </a:r>
            </a:p>
            <a:p>
              <a:pPr algn="ctr">
                <a:defRPr/>
              </a:pPr>
              <a:r>
                <a:rPr lang="uk-UA" sz="1600">
                  <a:solidFill>
                    <a:srgbClr val="7F7F7F"/>
                  </a:solidFill>
                  <a:latin typeface="Arial" charset="0"/>
                  <a:cs typeface="Arial" charset="0"/>
                </a:rPr>
                <a:t>ПОЛІЦІЇ</a:t>
              </a:r>
              <a:endParaRPr lang="uk-UA" sz="1600" baseline="30000">
                <a:solidFill>
                  <a:srgbClr val="7F7F7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4" name="Группа 30"/>
          <p:cNvGrpSpPr>
            <a:grpSpLocks/>
          </p:cNvGrpSpPr>
          <p:nvPr/>
        </p:nvGrpSpPr>
        <p:grpSpPr bwMode="auto">
          <a:xfrm>
            <a:off x="6673850" y="2728913"/>
            <a:ext cx="2727325" cy="1689100"/>
            <a:chOff x="7037544" y="2915676"/>
            <a:chExt cx="2727940" cy="1688759"/>
          </a:xfrm>
        </p:grpSpPr>
        <p:pic>
          <p:nvPicPr>
            <p:cNvPr id="15395" name="Рисунок 1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69253" y="2915676"/>
              <a:ext cx="807010" cy="846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Прямоугольник 151"/>
            <p:cNvSpPr/>
            <p:nvPr/>
          </p:nvSpPr>
          <p:spPr>
            <a:xfrm>
              <a:off x="7037544" y="3769579"/>
              <a:ext cx="2727940" cy="834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200">
                  <a:solidFill>
                    <a:srgbClr val="7F7F7F"/>
                  </a:solidFill>
                  <a:latin typeface="Arial" charset="0"/>
                  <a:cs typeface="Arial" charset="0"/>
                </a:rPr>
                <a:t>21</a:t>
              </a:r>
            </a:p>
            <a:p>
              <a:pPr algn="ctr">
                <a:defRPr/>
              </a:pPr>
              <a:r>
                <a:rPr lang="uk-UA" sz="1600">
                  <a:solidFill>
                    <a:srgbClr val="7F7F7F"/>
                  </a:solidFill>
                  <a:latin typeface="Arial" charset="0"/>
                  <a:cs typeface="Arial" charset="0"/>
                </a:rPr>
                <a:t>ВІДДІЛЕННІ </a:t>
              </a:r>
            </a:p>
            <a:p>
              <a:pPr algn="ctr">
                <a:defRPr/>
              </a:pPr>
              <a:r>
                <a:rPr lang="uk-UA" sz="1600">
                  <a:solidFill>
                    <a:srgbClr val="7F7F7F"/>
                  </a:solidFill>
                  <a:latin typeface="Arial" charset="0"/>
                  <a:cs typeface="Arial" charset="0"/>
                </a:rPr>
                <a:t>ПОЛІЦІЇ</a:t>
              </a:r>
              <a:endParaRPr lang="uk-UA" sz="1600" baseline="30000">
                <a:solidFill>
                  <a:srgbClr val="7F7F7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5" name="Группа 26"/>
          <p:cNvGrpSpPr>
            <a:grpSpLocks/>
          </p:cNvGrpSpPr>
          <p:nvPr/>
        </p:nvGrpSpPr>
        <p:grpSpPr bwMode="auto">
          <a:xfrm>
            <a:off x="7475538" y="5157788"/>
            <a:ext cx="2643187" cy="1431925"/>
            <a:chOff x="4214146" y="5083339"/>
            <a:chExt cx="2643964" cy="1431904"/>
          </a:xfrm>
        </p:grpSpPr>
        <p:pic>
          <p:nvPicPr>
            <p:cNvPr id="15393" name="Рисунок 15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7039" y="5083339"/>
              <a:ext cx="1354153" cy="65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Прямоугольник 152"/>
            <p:cNvSpPr/>
            <p:nvPr/>
          </p:nvSpPr>
          <p:spPr>
            <a:xfrm>
              <a:off x="4214146" y="5461158"/>
              <a:ext cx="2643964" cy="1054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200" dirty="0" smtClean="0">
                  <a:solidFill>
                    <a:srgbClr val="7F7F7F"/>
                  </a:solidFill>
                  <a:latin typeface="Arial" charset="0"/>
                  <a:cs typeface="Arial" charset="0"/>
                </a:rPr>
                <a:t>70</a:t>
              </a:r>
              <a:endParaRPr lang="uk-UA" sz="3200" dirty="0">
                <a:solidFill>
                  <a:srgbClr val="7F7F7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uk-UA" sz="1600" dirty="0">
                  <a:solidFill>
                    <a:srgbClr val="7F7F7F"/>
                  </a:solidFill>
                  <a:latin typeface="Arial" charset="0"/>
                  <a:cs typeface="Arial" charset="0"/>
                </a:rPr>
                <a:t>ГРУП РЕАГУВАННЯ</a:t>
              </a:r>
              <a:endParaRPr lang="uk-UA" sz="1600" baseline="30000" dirty="0">
                <a:solidFill>
                  <a:srgbClr val="7F7F7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6" name="Группа 27"/>
          <p:cNvGrpSpPr>
            <a:grpSpLocks/>
          </p:cNvGrpSpPr>
          <p:nvPr/>
        </p:nvGrpSpPr>
        <p:grpSpPr bwMode="auto">
          <a:xfrm>
            <a:off x="3967163" y="4859338"/>
            <a:ext cx="2644775" cy="1836737"/>
            <a:chOff x="7193069" y="4976951"/>
            <a:chExt cx="2643964" cy="1837523"/>
          </a:xfrm>
        </p:grpSpPr>
        <p:pic>
          <p:nvPicPr>
            <p:cNvPr id="15391" name="Рисунок 2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18469" y="4976951"/>
              <a:ext cx="993164" cy="99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" name="Прямоугольник 153"/>
            <p:cNvSpPr/>
            <p:nvPr/>
          </p:nvSpPr>
          <p:spPr>
            <a:xfrm>
              <a:off x="7193069" y="5837744"/>
              <a:ext cx="2643964" cy="9767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3200" dirty="0" smtClean="0">
                  <a:solidFill>
                    <a:srgbClr val="7F7F7F"/>
                  </a:solidFill>
                  <a:latin typeface="Arial" charset="0"/>
                  <a:cs typeface="Arial" charset="0"/>
                </a:rPr>
                <a:t>564</a:t>
              </a:r>
              <a:endParaRPr lang="uk-UA" sz="3200" dirty="0">
                <a:solidFill>
                  <a:srgbClr val="7F7F7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uk-UA" sz="1600" dirty="0">
                  <a:solidFill>
                    <a:srgbClr val="7F7F7F"/>
                  </a:solidFill>
                  <a:latin typeface="Arial" charset="0"/>
                  <a:cs typeface="Arial" charset="0"/>
                </a:rPr>
                <a:t>ПАТРУЛЬНИХ ПОЛІЦЕЙСЬКИХ</a:t>
              </a:r>
              <a:endParaRPr lang="uk-UA" sz="1600" baseline="30000" dirty="0">
                <a:solidFill>
                  <a:srgbClr val="7F7F7F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 flipH="1">
            <a:off x="4260850" y="1096963"/>
            <a:ext cx="12700" cy="57610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0" y="982663"/>
            <a:ext cx="4152900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ОДЕСЬКА ОБЛАСТЬ</a:t>
            </a:r>
            <a:endParaRPr lang="uk-UA" sz="1600" baseline="30000">
              <a:solidFill>
                <a:srgbClr val="366088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934075" y="1160463"/>
            <a:ext cx="3632200" cy="93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1600" b="0">
                <a:solidFill>
                  <a:srgbClr val="366088"/>
                </a:solidFill>
                <a:latin typeface="Arial" charset="0"/>
                <a:cs typeface="Arial" charset="0"/>
              </a:rPr>
              <a:t>з</a:t>
            </a: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 01</a:t>
            </a:r>
            <a:r>
              <a:rPr lang="en-US" sz="1600">
                <a:solidFill>
                  <a:srgbClr val="366088"/>
                </a:solidFill>
                <a:latin typeface="Arial" charset="0"/>
                <a:cs typeface="Arial" charset="0"/>
              </a:rPr>
              <a:t>.</a:t>
            </a: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12</a:t>
            </a:r>
            <a:r>
              <a:rPr lang="en-US" sz="1600">
                <a:solidFill>
                  <a:srgbClr val="366088"/>
                </a:solidFill>
                <a:latin typeface="Arial" charset="0"/>
                <a:cs typeface="Arial" charset="0"/>
              </a:rPr>
              <a:t>.2016</a:t>
            </a: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 </a:t>
            </a:r>
            <a:r>
              <a:rPr lang="uk-UA" sz="1600" b="0">
                <a:solidFill>
                  <a:srgbClr val="366088"/>
                </a:solidFill>
                <a:latin typeface="Arial" charset="0"/>
                <a:cs typeface="Arial" charset="0"/>
              </a:rPr>
              <a:t>старт роботи груп реагування патрульної поліції</a:t>
            </a:r>
            <a:endParaRPr lang="uk-UA" sz="1600" b="0" baseline="30000">
              <a:solidFill>
                <a:srgbClr val="366088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380" name="Группа 7"/>
          <p:cNvGrpSpPr>
            <a:grpSpLocks/>
          </p:cNvGrpSpPr>
          <p:nvPr/>
        </p:nvGrpSpPr>
        <p:grpSpPr bwMode="auto">
          <a:xfrm>
            <a:off x="4195763" y="2162175"/>
            <a:ext cx="5740400" cy="511175"/>
            <a:chOff x="4195930" y="2162447"/>
            <a:chExt cx="5739748" cy="511325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4195930" y="2162447"/>
              <a:ext cx="5739748" cy="51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>
                  <a:solidFill>
                    <a:srgbClr val="366088"/>
                  </a:solidFill>
                  <a:latin typeface="Arial" charset="0"/>
                  <a:cs typeface="Arial" charset="0"/>
                </a:rPr>
                <a:t>ГРУПИ РЕАГУВАННЯ ПАТРУЛЬНОЇ ПОЛІЦІЇ СТВОРЮЮТЬСЯ У:</a:t>
              </a:r>
              <a:endParaRPr lang="uk-UA" sz="1400" b="0" baseline="30000">
                <a:solidFill>
                  <a:srgbClr val="366088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4637205" y="2619781"/>
              <a:ext cx="5088947" cy="19056"/>
            </a:xfrm>
            <a:prstGeom prst="line">
              <a:avLst/>
            </a:prstGeom>
            <a:ln w="19050">
              <a:solidFill>
                <a:srgbClr val="3459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637205" y="2173563"/>
              <a:ext cx="5088947" cy="17467"/>
            </a:xfrm>
            <a:prstGeom prst="line">
              <a:avLst/>
            </a:prstGeom>
            <a:ln w="19050">
              <a:solidFill>
                <a:srgbClr val="3459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5761038" y="4633913"/>
            <a:ext cx="2536825" cy="75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>
                <a:solidFill>
                  <a:srgbClr val="366088"/>
                </a:solidFill>
                <a:latin typeface="Arial" charset="0"/>
                <a:cs typeface="Arial" charset="0"/>
              </a:rPr>
              <a:t>Забезпечуватимуть роботу </a:t>
            </a:r>
            <a:endParaRPr lang="uk-UA" sz="1600" baseline="30000">
              <a:solidFill>
                <a:srgbClr val="366088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53138" y="5465763"/>
            <a:ext cx="2006600" cy="56038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538663" y="4587875"/>
            <a:ext cx="5089525" cy="19050"/>
          </a:xfrm>
          <a:prstGeom prst="line">
            <a:avLst/>
          </a:prstGeom>
          <a:ln w="19050">
            <a:solidFill>
              <a:srgbClr val="3459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4" name="Прямоугольник 16"/>
          <p:cNvSpPr>
            <a:spLocks noChangeArrowheads="1"/>
          </p:cNvSpPr>
          <p:nvPr/>
        </p:nvSpPr>
        <p:spPr bwMode="auto">
          <a:xfrm>
            <a:off x="5999163" y="5580063"/>
            <a:ext cx="177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>
                <a:solidFill>
                  <a:schemeClr val="bg1"/>
                </a:solidFill>
              </a:rPr>
              <a:t>ЦІЛОДОБОВО</a:t>
            </a: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5385" name="Picture 41" descr="w128h1281338911616calend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9500" y="11557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6" descr="ContentFileImages_892_Odesa_region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  <a:grayscl/>
          </a:blip>
          <a:srcRect/>
          <a:stretch>
            <a:fillRect/>
          </a:stretch>
        </p:blipFill>
        <p:spPr bwMode="auto">
          <a:xfrm>
            <a:off x="168275" y="1524000"/>
            <a:ext cx="55086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7" descr="ContentFileImages_892_Odesa_region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  <a:grayscl/>
          </a:blip>
          <a:srcRect/>
          <a:stretch>
            <a:fillRect/>
          </a:stretch>
        </p:blipFill>
        <p:spPr bwMode="auto">
          <a:xfrm>
            <a:off x="180975" y="3835400"/>
            <a:ext cx="5683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270625" y="4292600"/>
            <a:ext cx="2432050" cy="95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A349A4"/>
                </a:solidFill>
                <a:latin typeface="Arial" charset="0"/>
                <a:cs typeface="Arial" charset="0"/>
              </a:rPr>
              <a:t>Овідіопольський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A349A4"/>
                </a:solidFill>
                <a:latin typeface="Arial" charset="0"/>
                <a:cs typeface="Arial" charset="0"/>
              </a:rPr>
              <a:t>- Авангардівське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A349A4"/>
                </a:solidFill>
                <a:latin typeface="Arial" charset="0"/>
                <a:cs typeface="Arial" charset="0"/>
              </a:rPr>
              <a:t>- Чорноморське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A349A4"/>
                </a:solidFill>
                <a:latin typeface="Arial" charset="0"/>
                <a:cs typeface="Arial" charset="0"/>
              </a:rPr>
              <a:t>     </a:t>
            </a:r>
            <a:r>
              <a:rPr lang="uk-UA" sz="1600" dirty="0" smtClean="0">
                <a:solidFill>
                  <a:srgbClr val="A349A4"/>
                </a:solidFill>
                <a:latin typeface="Arial" charset="0"/>
                <a:cs typeface="Arial" charset="0"/>
              </a:rPr>
              <a:t>9</a:t>
            </a:r>
            <a:r>
              <a:rPr lang="uk-UA" dirty="0" smtClean="0">
                <a:solidFill>
                  <a:srgbClr val="A349A4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A349A4"/>
                </a:solidFill>
                <a:latin typeface="Arial" charset="0"/>
                <a:cs typeface="Arial" charset="0"/>
              </a:rPr>
              <a:t>18</a:t>
            </a:r>
            <a:endParaRPr lang="uk-UA" sz="1600" dirty="0">
              <a:solidFill>
                <a:srgbClr val="A349A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0200"/>
            <a:ext cx="9906000" cy="619125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uk-UA" sz="2000" dirty="0" smtClean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Чисельність </a:t>
            </a:r>
            <a:r>
              <a:rPr lang="uk-UA" sz="2000" dirty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груп реагування на території </a:t>
            </a:r>
            <a:endParaRPr lang="uk-UA" sz="2000" dirty="0" smtClean="0">
              <a:solidFill>
                <a:srgbClr val="3459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2" algn="ctr">
              <a:defRPr/>
            </a:pPr>
            <a:r>
              <a:rPr lang="uk-UA" sz="2000" dirty="0" smtClean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обласних </a:t>
            </a:r>
            <a:r>
              <a:rPr lang="uk-UA" sz="2000" dirty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районів </a:t>
            </a:r>
            <a:r>
              <a:rPr lang="uk-UA" sz="2000" dirty="0" smtClean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Одеського </a:t>
            </a:r>
            <a:r>
              <a:rPr lang="uk-UA" sz="2000" dirty="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регіону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3513" y="1844675"/>
            <a:ext cx="957897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699250" y="3216275"/>
            <a:ext cx="2149475" cy="83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err="1">
                <a:solidFill>
                  <a:srgbClr val="BF9000"/>
                </a:solidFill>
                <a:latin typeface="Arial" charset="0"/>
                <a:cs typeface="Arial" charset="0"/>
              </a:rPr>
              <a:t>Лиманський</a:t>
            </a:r>
            <a:r>
              <a:rPr lang="uk-UA" sz="1400" dirty="0">
                <a:solidFill>
                  <a:srgbClr val="BF9000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- Березівське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- Миколаївське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- Южненське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       </a:t>
            </a:r>
            <a:r>
              <a:rPr lang="uk-UA" sz="1600" dirty="0">
                <a:solidFill>
                  <a:srgbClr val="BF9000"/>
                </a:solidFill>
                <a:latin typeface="Arial" charset="0"/>
                <a:cs typeface="Arial" charset="0"/>
              </a:rPr>
              <a:t>9</a:t>
            </a:r>
            <a:r>
              <a:rPr lang="uk-UA" sz="1600" b="0" dirty="0" smtClean="0">
                <a:solidFill>
                  <a:srgbClr val="BF9000"/>
                </a:solidFill>
                <a:latin typeface="Arial" charset="0"/>
                <a:cs typeface="Arial" charset="0"/>
              </a:rPr>
              <a:t>       </a:t>
            </a:r>
            <a:r>
              <a:rPr lang="uk-UA" sz="1600" dirty="0" smtClean="0">
                <a:solidFill>
                  <a:srgbClr val="BF9000"/>
                </a:solidFill>
                <a:latin typeface="Arial" charset="0"/>
                <a:cs typeface="Arial" charset="0"/>
              </a:rPr>
              <a:t>18</a:t>
            </a:r>
            <a:r>
              <a:rPr lang="uk-UA" sz="1400" b="0" dirty="0" smtClean="0">
                <a:solidFill>
                  <a:srgbClr val="BF9000"/>
                </a:solidFill>
                <a:latin typeface="Arial" charset="0"/>
                <a:cs typeface="Arial" charset="0"/>
              </a:rPr>
              <a:t>     </a:t>
            </a:r>
            <a:endParaRPr lang="uk-UA" sz="1400" b="0" dirty="0">
              <a:solidFill>
                <a:srgbClr val="BF9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992269" y="2586277"/>
            <a:ext cx="532800" cy="259200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752572" y="2567924"/>
            <a:ext cx="298800" cy="28510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58800" y="4830763"/>
            <a:ext cx="266858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BF9000"/>
                </a:solidFill>
                <a:latin typeface="Arial" charset="0"/>
                <a:cs typeface="Arial" charset="0"/>
              </a:rPr>
              <a:t>Арцизький</a:t>
            </a:r>
            <a:r>
              <a:rPr lang="uk-UA" dirty="0">
                <a:solidFill>
                  <a:srgbClr val="BF9000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- </a:t>
            </a:r>
            <a:r>
              <a:rPr lang="uk-UA" b="0" dirty="0" err="1">
                <a:solidFill>
                  <a:srgbClr val="BF9000"/>
                </a:solidFill>
                <a:latin typeface="Arial" charset="0"/>
                <a:cs typeface="Arial" charset="0"/>
              </a:rPr>
              <a:t>Тарутинське</a:t>
            </a: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- Татарбунарське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BF9000"/>
                </a:solidFill>
                <a:latin typeface="Arial" charset="0"/>
                <a:cs typeface="Arial" charset="0"/>
              </a:rPr>
              <a:t>          </a:t>
            </a:r>
            <a:r>
              <a:rPr lang="uk-UA" sz="1600" dirty="0">
                <a:solidFill>
                  <a:srgbClr val="BF9000"/>
                </a:solidFill>
                <a:latin typeface="Arial" charset="0"/>
                <a:cs typeface="Arial" charset="0"/>
              </a:rPr>
              <a:t>6</a:t>
            </a:r>
            <a:r>
              <a:rPr lang="uk-UA" dirty="0" smtClean="0">
                <a:solidFill>
                  <a:srgbClr val="BF9000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BF9000"/>
                </a:solidFill>
                <a:latin typeface="Arial" charset="0"/>
                <a:cs typeface="Arial" charset="0"/>
              </a:rPr>
              <a:t>12</a:t>
            </a:r>
            <a:endParaRPr lang="uk-UA" sz="1600" dirty="0">
              <a:solidFill>
                <a:srgbClr val="BF9000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Рисунок 26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446050" y="6056481"/>
            <a:ext cx="532800" cy="259200"/>
          </a:xfrm>
          <a:prstGeom prst="rect">
            <a:avLst/>
          </a:prstGeom>
        </p:spPr>
      </p:pic>
      <p:pic>
        <p:nvPicPr>
          <p:cNvPr id="28" name="Рисунок 27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896573" y="5381679"/>
            <a:ext cx="298800" cy="2851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63563" y="1858963"/>
            <a:ext cx="2620962" cy="81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00A2E8"/>
                </a:solidFill>
                <a:latin typeface="Arial" charset="0"/>
                <a:cs typeface="Arial" charset="0"/>
              </a:rPr>
              <a:t>Подільський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00A2E8"/>
                </a:solidFill>
                <a:latin typeface="Arial" charset="0"/>
                <a:cs typeface="Arial" charset="0"/>
              </a:rPr>
              <a:t>- Ананьївське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00A2E8"/>
                </a:solidFill>
                <a:latin typeface="Arial" charset="0"/>
                <a:cs typeface="Arial" charset="0"/>
              </a:rPr>
              <a:t>- Окнянське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00A2E8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7</a:t>
            </a:r>
            <a:r>
              <a:rPr lang="uk-UA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14</a:t>
            </a:r>
            <a:endParaRPr lang="uk-UA" sz="1600" dirty="0">
              <a:solidFill>
                <a:srgbClr val="00A2E8"/>
              </a:solidFill>
              <a:latin typeface="Arial" charset="0"/>
              <a:cs typeface="Arial" charset="0"/>
            </a:endParaRPr>
          </a:p>
        </p:txBody>
      </p:sp>
      <p:pic>
        <p:nvPicPr>
          <p:cNvPr id="44" name="Рисунок 43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962831" y="3837350"/>
            <a:ext cx="532800" cy="259200"/>
          </a:xfrm>
          <a:prstGeom prst="rect">
            <a:avLst/>
          </a:prstGeom>
        </p:spPr>
      </p:pic>
      <p:pic>
        <p:nvPicPr>
          <p:cNvPr id="45" name="Рисунок 44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759052" y="3847632"/>
            <a:ext cx="298800" cy="2851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27656" y="5845176"/>
            <a:ext cx="27559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A192D6"/>
                </a:solidFill>
                <a:latin typeface="Arial" charset="0"/>
                <a:cs typeface="Arial" charset="0"/>
              </a:rPr>
              <a:t>Ізмаїльський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A192D6"/>
                </a:solidFill>
                <a:latin typeface="Arial" charset="0"/>
                <a:cs typeface="Arial" charset="0"/>
              </a:rPr>
              <a:t>- Болградське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A192D6"/>
                </a:solidFill>
                <a:latin typeface="Arial" charset="0"/>
                <a:cs typeface="Arial" charset="0"/>
              </a:rPr>
              <a:t>- Кілійське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A192D6"/>
                </a:solidFill>
                <a:latin typeface="Arial" charset="0"/>
                <a:cs typeface="Arial" charset="0"/>
              </a:rPr>
              <a:t>- Ренійське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A192D6"/>
                </a:solidFill>
                <a:latin typeface="Arial" charset="0"/>
                <a:cs typeface="Arial" charset="0"/>
              </a:rPr>
              <a:t>            </a:t>
            </a:r>
            <a:r>
              <a:rPr lang="uk-UA" sz="1600" dirty="0" smtClean="0">
                <a:solidFill>
                  <a:srgbClr val="A192D6"/>
                </a:solidFill>
                <a:latin typeface="Arial" charset="0"/>
                <a:cs typeface="Arial" charset="0"/>
              </a:rPr>
              <a:t>10        20</a:t>
            </a:r>
            <a:endParaRPr lang="uk-UA" sz="1600" dirty="0">
              <a:solidFill>
                <a:srgbClr val="A192D6"/>
              </a:solidFill>
              <a:latin typeface="Arial" charset="0"/>
              <a:cs typeface="Arial" charset="0"/>
            </a:endParaRPr>
          </a:p>
        </p:txBody>
      </p:sp>
      <p:pic>
        <p:nvPicPr>
          <p:cNvPr id="46" name="Рисунок 45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160173" y="5369500"/>
            <a:ext cx="532800" cy="259200"/>
          </a:xfrm>
          <a:prstGeom prst="rect">
            <a:avLst/>
          </a:prstGeom>
        </p:spPr>
      </p:pic>
      <p:pic>
        <p:nvPicPr>
          <p:cNvPr id="47" name="Рисунок 46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436503" y="4876571"/>
            <a:ext cx="298800" cy="2851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13475" y="5605463"/>
            <a:ext cx="2782888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00A2E8"/>
                </a:solidFill>
                <a:latin typeface="Arial" charset="0"/>
                <a:cs typeface="Arial" charset="0"/>
              </a:rPr>
              <a:t>Білгород-Дністровський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00A2E8"/>
                </a:solidFill>
                <a:latin typeface="Arial" charset="0"/>
                <a:cs typeface="Arial" charset="0"/>
              </a:rPr>
              <a:t>Саратське </a:t>
            </a:r>
            <a:r>
              <a:rPr lang="uk-UA" b="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ВП</a:t>
            </a:r>
          </a:p>
          <a:p>
            <a:pPr algn="ctr">
              <a:defRPr/>
            </a:pPr>
            <a:r>
              <a:rPr lang="uk-UA" b="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          </a:t>
            </a:r>
            <a:r>
              <a:rPr lang="uk-UA" sz="160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6</a:t>
            </a:r>
            <a:r>
              <a:rPr lang="uk-UA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00A2E8"/>
                </a:solidFill>
                <a:latin typeface="Arial" charset="0"/>
                <a:cs typeface="Arial" charset="0"/>
              </a:rPr>
              <a:t>12</a:t>
            </a:r>
            <a:endParaRPr lang="uk-UA" sz="1600" dirty="0">
              <a:solidFill>
                <a:srgbClr val="00A2E8"/>
              </a:solidFill>
              <a:latin typeface="Arial" charset="0"/>
              <a:cs typeface="Arial" charset="0"/>
            </a:endParaRPr>
          </a:p>
        </p:txBody>
      </p:sp>
      <p:pic>
        <p:nvPicPr>
          <p:cNvPr id="48" name="Рисунок 47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637192" y="6073824"/>
            <a:ext cx="298800" cy="285106"/>
          </a:xfrm>
          <a:prstGeom prst="rect">
            <a:avLst/>
          </a:prstGeom>
        </p:spPr>
      </p:pic>
      <p:pic>
        <p:nvPicPr>
          <p:cNvPr id="49" name="Рисунок 48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598550" y="4890400"/>
            <a:ext cx="532800" cy="259200"/>
          </a:xfrm>
          <a:prstGeom prst="rect">
            <a:avLst/>
          </a:prstGeom>
        </p:spPr>
      </p:pic>
      <p:pic>
        <p:nvPicPr>
          <p:cNvPr id="50" name="Рисунок 49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928098" y="6436408"/>
            <a:ext cx="298800" cy="285106"/>
          </a:xfrm>
          <a:prstGeom prst="rect">
            <a:avLst/>
          </a:prstGeom>
        </p:spPr>
      </p:pic>
      <p:pic>
        <p:nvPicPr>
          <p:cNvPr id="52" name="Рисунок 51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42300" y="4478913"/>
            <a:ext cx="532800" cy="25920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04850" y="3970338"/>
            <a:ext cx="25003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FFC90E"/>
                </a:solidFill>
                <a:latin typeface="Arial" charset="0"/>
                <a:cs typeface="Arial" charset="0"/>
              </a:rPr>
              <a:t>Біляївський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FFC90E"/>
                </a:solidFill>
                <a:latin typeface="Arial" charset="0"/>
                <a:cs typeface="Arial" charset="0"/>
              </a:rPr>
              <a:t>- </a:t>
            </a:r>
            <a:r>
              <a:rPr lang="uk-UA" b="0" dirty="0" err="1">
                <a:solidFill>
                  <a:srgbClr val="FFC90E"/>
                </a:solidFill>
                <a:latin typeface="Arial" charset="0"/>
                <a:cs typeface="Arial" charset="0"/>
              </a:rPr>
              <a:t>Усатівське</a:t>
            </a:r>
            <a:r>
              <a:rPr lang="uk-UA" b="0" dirty="0">
                <a:solidFill>
                  <a:srgbClr val="FFC90E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FFC90E"/>
                </a:solidFill>
                <a:latin typeface="Arial" charset="0"/>
                <a:cs typeface="Arial" charset="0"/>
              </a:rPr>
              <a:t> </a:t>
            </a:r>
            <a:r>
              <a:rPr lang="uk-UA" sz="1600" dirty="0" smtClean="0">
                <a:solidFill>
                  <a:srgbClr val="FFC90E"/>
                </a:solidFill>
                <a:latin typeface="Arial" charset="0"/>
                <a:cs typeface="Arial" charset="0"/>
              </a:rPr>
              <a:t>5</a:t>
            </a:r>
            <a:r>
              <a:rPr lang="uk-UA" dirty="0" smtClean="0">
                <a:solidFill>
                  <a:srgbClr val="FFC90E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FFC90E"/>
                </a:solidFill>
                <a:latin typeface="Arial" charset="0"/>
                <a:cs typeface="Arial" charset="0"/>
              </a:rPr>
              <a:t>10</a:t>
            </a:r>
            <a:endParaRPr lang="uk-UA" sz="1600" dirty="0">
              <a:solidFill>
                <a:srgbClr val="FFC90E"/>
              </a:solidFill>
              <a:latin typeface="Arial" charset="0"/>
              <a:cs typeface="Arial" charset="0"/>
            </a:endParaRPr>
          </a:p>
        </p:txBody>
      </p:sp>
      <p:pic>
        <p:nvPicPr>
          <p:cNvPr id="54" name="Рисунок 53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00496" y="3636464"/>
            <a:ext cx="532800" cy="259200"/>
          </a:xfrm>
          <a:prstGeom prst="rect">
            <a:avLst/>
          </a:prstGeom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805606" y="4475163"/>
            <a:ext cx="298800" cy="28510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704013" y="1817688"/>
            <a:ext cx="2081212" cy="107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FF6196"/>
                </a:solidFill>
                <a:latin typeface="Arial" charset="0"/>
                <a:cs typeface="Arial" charset="0"/>
              </a:rPr>
              <a:t>Балтський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- </a:t>
            </a:r>
            <a:r>
              <a:rPr lang="uk-UA" b="0" dirty="0" err="1">
                <a:solidFill>
                  <a:srgbClr val="FF6196"/>
                </a:solidFill>
                <a:latin typeface="Arial" charset="0"/>
                <a:cs typeface="Arial" charset="0"/>
              </a:rPr>
              <a:t>Кодимське</a:t>
            </a: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- Любашівське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- </a:t>
            </a:r>
            <a:r>
              <a:rPr lang="uk-UA" b="0" dirty="0" err="1">
                <a:solidFill>
                  <a:srgbClr val="FF6196"/>
                </a:solidFill>
                <a:latin typeface="Arial" charset="0"/>
                <a:cs typeface="Arial" charset="0"/>
              </a:rPr>
              <a:t>Савранське</a:t>
            </a: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 ВП</a:t>
            </a:r>
          </a:p>
          <a:p>
            <a:pPr algn="ctr">
              <a:defRPr/>
            </a:pPr>
            <a:r>
              <a:rPr lang="uk-UA" b="0" dirty="0">
                <a:solidFill>
                  <a:srgbClr val="FF6196"/>
                </a:solidFill>
                <a:latin typeface="Arial" charset="0"/>
                <a:cs typeface="Arial" charset="0"/>
              </a:rPr>
              <a:t>          </a:t>
            </a:r>
            <a:r>
              <a:rPr lang="uk-UA" sz="1600" dirty="0">
                <a:solidFill>
                  <a:srgbClr val="FF6196"/>
                </a:solidFill>
                <a:latin typeface="Arial" charset="0"/>
                <a:cs typeface="Arial" charset="0"/>
              </a:rPr>
              <a:t>8</a:t>
            </a:r>
            <a:r>
              <a:rPr lang="uk-UA" dirty="0" smtClean="0">
                <a:solidFill>
                  <a:srgbClr val="FF6196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FF6196"/>
                </a:solidFill>
                <a:latin typeface="Arial" charset="0"/>
                <a:cs typeface="Arial" charset="0"/>
              </a:rPr>
              <a:t>16</a:t>
            </a:r>
            <a:endParaRPr lang="uk-UA" sz="1600" dirty="0">
              <a:solidFill>
                <a:srgbClr val="FF6196"/>
              </a:solidFill>
              <a:latin typeface="Arial" charset="0"/>
              <a:cs typeface="Arial" charset="0"/>
            </a:endParaRPr>
          </a:p>
        </p:txBody>
      </p:sp>
      <p:pic>
        <p:nvPicPr>
          <p:cNvPr id="56" name="Рисунок 55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73658" y="6427212"/>
            <a:ext cx="532800" cy="259200"/>
          </a:xfrm>
          <a:prstGeom prst="rect">
            <a:avLst/>
          </a:prstGeom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885400" y="2400983"/>
            <a:ext cx="298800" cy="28510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74675" y="2765425"/>
            <a:ext cx="2498725" cy="1116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22B14C"/>
                </a:solidFill>
                <a:latin typeface="Arial" charset="0"/>
                <a:cs typeface="Arial" charset="0"/>
              </a:rPr>
              <a:t>Роздільнянський ВП</a:t>
            </a:r>
          </a:p>
          <a:p>
            <a:pPr algn="ctr">
              <a:defRPr/>
            </a:pPr>
            <a:r>
              <a:rPr lang="uk-UA" b="0" dirty="0">
                <a:solidFill>
                  <a:srgbClr val="22B14C"/>
                </a:solidFill>
                <a:latin typeface="Arial" charset="0"/>
                <a:cs typeface="Arial" charset="0"/>
              </a:rPr>
              <a:t>Великомихайлівське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22B14C"/>
                </a:solidFill>
                <a:latin typeface="Arial" charset="0"/>
                <a:cs typeface="Arial" charset="0"/>
              </a:rPr>
              <a:t>- Іванівське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22B14C"/>
                </a:solidFill>
                <a:latin typeface="Arial" charset="0"/>
                <a:cs typeface="Arial" charset="0"/>
              </a:rPr>
              <a:t>- Захарівське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22B14C"/>
                </a:solidFill>
                <a:latin typeface="Arial" charset="0"/>
                <a:cs typeface="Arial" charset="0"/>
              </a:rPr>
              <a:t>- Ширяївське ВП</a:t>
            </a:r>
          </a:p>
          <a:p>
            <a:pPr algn="ctr">
              <a:defRPr/>
            </a:pPr>
            <a:r>
              <a:rPr lang="uk-UA" b="0" dirty="0">
                <a:solidFill>
                  <a:srgbClr val="22B14C"/>
                </a:solidFill>
                <a:latin typeface="Arial" charset="0"/>
                <a:cs typeface="Arial" charset="0"/>
              </a:rPr>
              <a:t>          </a:t>
            </a:r>
            <a:r>
              <a:rPr lang="uk-UA" sz="1600" dirty="0" smtClean="0">
                <a:solidFill>
                  <a:srgbClr val="22B14C"/>
                </a:solidFill>
                <a:latin typeface="Arial" charset="0"/>
                <a:cs typeface="Arial" charset="0"/>
              </a:rPr>
              <a:t>10</a:t>
            </a:r>
            <a:r>
              <a:rPr lang="uk-UA" dirty="0" smtClean="0">
                <a:solidFill>
                  <a:srgbClr val="22B14C"/>
                </a:solidFill>
                <a:latin typeface="Arial" charset="0"/>
                <a:cs typeface="Arial" charset="0"/>
              </a:rPr>
              <a:t>         </a:t>
            </a:r>
            <a:r>
              <a:rPr lang="uk-UA" sz="1600" dirty="0" smtClean="0">
                <a:solidFill>
                  <a:srgbClr val="22B14C"/>
                </a:solidFill>
                <a:latin typeface="Arial" charset="0"/>
                <a:cs typeface="Arial" charset="0"/>
              </a:rPr>
              <a:t>20</a:t>
            </a:r>
            <a:endParaRPr lang="uk-UA" sz="1600" dirty="0">
              <a:solidFill>
                <a:srgbClr val="22B14C"/>
              </a:solidFill>
              <a:latin typeface="Arial" charset="0"/>
              <a:cs typeface="Arial" charset="0"/>
            </a:endParaRPr>
          </a:p>
        </p:txBody>
      </p:sp>
      <p:pic>
        <p:nvPicPr>
          <p:cNvPr id="58" name="Рисунок 57"/>
          <p:cNvPicPr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74050" y="2417544"/>
            <a:ext cx="532800" cy="259200"/>
          </a:xfrm>
          <a:prstGeom prst="rect">
            <a:avLst/>
          </a:prstGeom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896573" y="3642930"/>
            <a:ext cx="298800" cy="285106"/>
          </a:xfrm>
          <a:prstGeom prst="rect">
            <a:avLst/>
          </a:prstGeom>
        </p:spPr>
      </p:pic>
      <p:cxnSp>
        <p:nvCxnSpPr>
          <p:cNvPr id="16414" name="Соединительная линия уступом 68"/>
          <p:cNvCxnSpPr>
            <a:cxnSpLocks noChangeShapeType="1"/>
          </p:cNvCxnSpPr>
          <p:nvPr/>
        </p:nvCxnSpPr>
        <p:spPr bwMode="auto">
          <a:xfrm>
            <a:off x="650875" y="3917950"/>
            <a:ext cx="4540250" cy="258763"/>
          </a:xfrm>
          <a:prstGeom prst="bentConnector3">
            <a:avLst>
              <a:gd name="adj1" fmla="val 52097"/>
            </a:avLst>
          </a:prstGeom>
          <a:noFill/>
          <a:ln w="25400" algn="ctr">
            <a:solidFill>
              <a:srgbClr val="008000"/>
            </a:solidFill>
            <a:prstDash val="sysDot"/>
            <a:miter lim="800000"/>
            <a:headEnd/>
            <a:tailEnd/>
          </a:ln>
        </p:spPr>
      </p:cxnSp>
      <p:cxnSp>
        <p:nvCxnSpPr>
          <p:cNvPr id="16415" name="Соединительная линия уступом 69"/>
          <p:cNvCxnSpPr>
            <a:cxnSpLocks noChangeShapeType="1"/>
          </p:cNvCxnSpPr>
          <p:nvPr/>
        </p:nvCxnSpPr>
        <p:spPr bwMode="auto">
          <a:xfrm>
            <a:off x="5273675" y="2279650"/>
            <a:ext cx="3584575" cy="620713"/>
          </a:xfrm>
          <a:prstGeom prst="bentConnector3">
            <a:avLst>
              <a:gd name="adj1" fmla="val 38310"/>
            </a:avLst>
          </a:prstGeom>
          <a:noFill/>
          <a:ln w="25400" algn="ctr">
            <a:solidFill>
              <a:srgbClr val="FF699B"/>
            </a:solidFill>
            <a:prstDash val="sysDot"/>
            <a:miter lim="800000"/>
            <a:headEnd/>
            <a:tailEnd/>
          </a:ln>
        </p:spPr>
      </p:cxnSp>
      <p:cxnSp>
        <p:nvCxnSpPr>
          <p:cNvPr id="16416" name="Соединительная линия уступом 71"/>
          <p:cNvCxnSpPr>
            <a:cxnSpLocks noChangeShapeType="1"/>
          </p:cNvCxnSpPr>
          <p:nvPr/>
        </p:nvCxnSpPr>
        <p:spPr bwMode="auto">
          <a:xfrm flipV="1">
            <a:off x="601663" y="4613275"/>
            <a:ext cx="4706937" cy="257175"/>
          </a:xfrm>
          <a:prstGeom prst="bentConnector3">
            <a:avLst>
              <a:gd name="adj1" fmla="val 49981"/>
            </a:avLst>
          </a:prstGeom>
          <a:noFill/>
          <a:ln w="25400" algn="ctr">
            <a:solidFill>
              <a:srgbClr val="FFCC00"/>
            </a:solidFill>
            <a:prstDash val="sysDot"/>
            <a:miter lim="800000"/>
            <a:headEnd/>
            <a:tailEnd/>
          </a:ln>
        </p:spPr>
      </p:cxnSp>
      <p:cxnSp>
        <p:nvCxnSpPr>
          <p:cNvPr id="16417" name="Соединительная линия уступом 73"/>
          <p:cNvCxnSpPr>
            <a:cxnSpLocks noChangeShapeType="1"/>
          </p:cNvCxnSpPr>
          <p:nvPr/>
        </p:nvCxnSpPr>
        <p:spPr bwMode="auto">
          <a:xfrm>
            <a:off x="5245427" y="5504186"/>
            <a:ext cx="3263900" cy="865188"/>
          </a:xfrm>
          <a:prstGeom prst="bentConnector3">
            <a:avLst>
              <a:gd name="adj1" fmla="val 30157"/>
            </a:avLst>
          </a:prstGeom>
          <a:noFill/>
          <a:ln w="25400" algn="ctr">
            <a:solidFill>
              <a:srgbClr val="29A4C5"/>
            </a:solidFill>
            <a:prstDash val="sysDot"/>
            <a:miter lim="800000"/>
            <a:headEnd/>
            <a:tailEnd/>
          </a:ln>
        </p:spPr>
      </p:cxnSp>
      <p:cxnSp>
        <p:nvCxnSpPr>
          <p:cNvPr id="16418" name="Соединительная линия уступом 75"/>
          <p:cNvCxnSpPr>
            <a:cxnSpLocks noChangeShapeType="1"/>
          </p:cNvCxnSpPr>
          <p:nvPr/>
        </p:nvCxnSpPr>
        <p:spPr bwMode="auto">
          <a:xfrm>
            <a:off x="5838825" y="4973638"/>
            <a:ext cx="2638425" cy="225425"/>
          </a:xfrm>
          <a:prstGeom prst="bentConnector3">
            <a:avLst>
              <a:gd name="adj1" fmla="val 16065"/>
            </a:avLst>
          </a:prstGeom>
          <a:noFill/>
          <a:ln w="25400" algn="ctr">
            <a:solidFill>
              <a:srgbClr val="7030A0"/>
            </a:solidFill>
            <a:prstDash val="sysDot"/>
            <a:miter lim="800000"/>
            <a:headEnd/>
            <a:tailEnd/>
          </a:ln>
        </p:spPr>
      </p:cxnSp>
      <p:cxnSp>
        <p:nvCxnSpPr>
          <p:cNvPr id="16419" name="Соединительная линия уступом 79"/>
          <p:cNvCxnSpPr>
            <a:cxnSpLocks noChangeShapeType="1"/>
          </p:cNvCxnSpPr>
          <p:nvPr/>
        </p:nvCxnSpPr>
        <p:spPr bwMode="auto">
          <a:xfrm rot="10800000" flipV="1">
            <a:off x="622300" y="5378450"/>
            <a:ext cx="3667125" cy="285750"/>
          </a:xfrm>
          <a:prstGeom prst="bentConnector3">
            <a:avLst>
              <a:gd name="adj1" fmla="val 35713"/>
            </a:avLst>
          </a:prstGeom>
          <a:noFill/>
          <a:ln w="25400" algn="ctr">
            <a:solidFill>
              <a:srgbClr val="A88400"/>
            </a:solidFill>
            <a:prstDash val="sysDot"/>
            <a:miter lim="800000"/>
            <a:headEnd/>
            <a:tailEnd/>
          </a:ln>
        </p:spPr>
      </p:cxnSp>
      <p:cxnSp>
        <p:nvCxnSpPr>
          <p:cNvPr id="16420" name="Соединительная линия уступом 82"/>
          <p:cNvCxnSpPr>
            <a:cxnSpLocks noChangeShapeType="1"/>
          </p:cNvCxnSpPr>
          <p:nvPr/>
        </p:nvCxnSpPr>
        <p:spPr bwMode="auto">
          <a:xfrm rot="10800000" flipV="1">
            <a:off x="587375" y="6467475"/>
            <a:ext cx="2911475" cy="266700"/>
          </a:xfrm>
          <a:prstGeom prst="bentConnector3">
            <a:avLst>
              <a:gd name="adj1" fmla="val 20227"/>
            </a:avLst>
          </a:prstGeom>
          <a:noFill/>
          <a:ln w="25400" algn="ctr">
            <a:solidFill>
              <a:srgbClr val="7863C5"/>
            </a:solidFill>
            <a:prstDash val="sysDot"/>
            <a:miter lim="800000"/>
            <a:headEnd/>
            <a:tailEnd/>
          </a:ln>
        </p:spPr>
      </p:cxnSp>
      <p:cxnSp>
        <p:nvCxnSpPr>
          <p:cNvPr id="16421" name="Соединительная линия уступом 84"/>
          <p:cNvCxnSpPr>
            <a:cxnSpLocks noChangeShapeType="1"/>
          </p:cNvCxnSpPr>
          <p:nvPr/>
        </p:nvCxnSpPr>
        <p:spPr bwMode="auto">
          <a:xfrm rot="10800000">
            <a:off x="639763" y="2674938"/>
            <a:ext cx="3948112" cy="184150"/>
          </a:xfrm>
          <a:prstGeom prst="bentConnector3">
            <a:avLst>
              <a:gd name="adj1" fmla="val 39079"/>
            </a:avLst>
          </a:prstGeom>
          <a:noFill/>
          <a:ln w="25400" algn="ctr">
            <a:solidFill>
              <a:srgbClr val="007FAC"/>
            </a:solidFill>
            <a:prstDash val="sysDot"/>
            <a:miter lim="800000"/>
            <a:headEnd/>
            <a:tailEnd/>
          </a:ln>
        </p:spPr>
      </p:cxnSp>
      <p:cxnSp>
        <p:nvCxnSpPr>
          <p:cNvPr id="16422" name="Соединительная линия уступом 67"/>
          <p:cNvCxnSpPr>
            <a:cxnSpLocks noChangeShapeType="1"/>
          </p:cNvCxnSpPr>
          <p:nvPr/>
        </p:nvCxnSpPr>
        <p:spPr bwMode="auto">
          <a:xfrm rot="10800000">
            <a:off x="5999163" y="3387725"/>
            <a:ext cx="2541587" cy="747713"/>
          </a:xfrm>
          <a:prstGeom prst="bentConnector3">
            <a:avLst>
              <a:gd name="adj1" fmla="val 77949"/>
            </a:avLst>
          </a:prstGeom>
          <a:noFill/>
          <a:ln w="25400" algn="ctr">
            <a:solidFill>
              <a:srgbClr val="A88400"/>
            </a:solidFill>
            <a:prstDash val="sysDot"/>
            <a:miter lim="800000"/>
            <a:headEnd/>
            <a:tailEnd/>
          </a:ln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049296" y="359064"/>
            <a:ext cx="660407" cy="577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52575"/>
            <a:ext cx="9906000" cy="265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Кількість ГРПП на зміну –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r>
              <a:rPr lang="uk-UA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           70        140</a:t>
            </a:r>
            <a:r>
              <a:rPr lang="en-US" sz="1800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endParaRPr lang="uk-UA" sz="1800" dirty="0">
              <a:solidFill>
                <a:srgbClr val="2E75B6"/>
              </a:solidFill>
              <a:latin typeface="Arial" charset="0"/>
              <a:cs typeface="Arial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566967" y="1553637"/>
            <a:ext cx="543716" cy="2473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571469" y="1519836"/>
            <a:ext cx="356381" cy="307139"/>
          </a:xfrm>
          <a:prstGeom prst="rect">
            <a:avLst/>
          </a:prstGeom>
        </p:spPr>
      </p:pic>
      <p:pic>
        <p:nvPicPr>
          <p:cNvPr id="16429" name="Picture 49" descr="750-na-44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9088"/>
            <a:ext cx="10398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49" descr="Рисунок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41500"/>
            <a:ext cx="31940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250638" y="1137178"/>
            <a:ext cx="324000" cy="32400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7427913" y="1169988"/>
            <a:ext cx="688975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81725" y="1150938"/>
            <a:ext cx="688975" cy="32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997325" y="1123950"/>
            <a:ext cx="1803400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727272"/>
                </a:solidFill>
                <a:latin typeface="Arial" charset="0"/>
                <a:cs typeface="Arial" charset="0"/>
              </a:rPr>
              <a:t>1,385 млн.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857375" y="1162050"/>
            <a:ext cx="1408113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>
                <a:solidFill>
                  <a:srgbClr val="727272"/>
                </a:solidFill>
                <a:latin typeface="Arial" charset="0"/>
                <a:cs typeface="Arial" charset="0"/>
              </a:rPr>
              <a:t>33073 км</a:t>
            </a:r>
            <a:r>
              <a:rPr lang="uk-UA" sz="1600" baseline="30000">
                <a:solidFill>
                  <a:srgbClr val="727272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59695" y="1111778"/>
            <a:ext cx="620516" cy="31377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91413" y="1096748"/>
            <a:ext cx="424696" cy="396000"/>
          </a:xfrm>
          <a:prstGeom prst="rect">
            <a:avLst/>
          </a:prstGeom>
        </p:spPr>
      </p:pic>
      <p:pic>
        <p:nvPicPr>
          <p:cNvPr id="16438" name="Picture 62" descr="ContentFileImages_892_Odesa_region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  <a:grayscl/>
          </a:blip>
          <a:srcRect/>
          <a:stretch>
            <a:fillRect/>
          </a:stretch>
        </p:blipFill>
        <p:spPr bwMode="auto">
          <a:xfrm>
            <a:off x="1666875" y="1054100"/>
            <a:ext cx="3397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049296" y="359064"/>
            <a:ext cx="660407" cy="577841"/>
          </a:xfrm>
          <a:prstGeom prst="rect">
            <a:avLst/>
          </a:prstGeom>
        </p:spPr>
      </p:pic>
      <p:pic>
        <p:nvPicPr>
          <p:cNvPr id="16440" name="Picture 64" descr="ContentFileImages_892_Odesa_region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  <a:grayscl/>
          </a:blip>
          <a:srcRect/>
          <a:stretch>
            <a:fillRect/>
          </a:stretch>
        </p:blipFill>
        <p:spPr bwMode="auto">
          <a:xfrm>
            <a:off x="1641475" y="1054100"/>
            <a:ext cx="3397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2" name="Picture 49" descr="750-na-44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9088"/>
            <a:ext cx="10398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3" name="Picture 49" descr="750-na-44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9088"/>
            <a:ext cx="10398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744538"/>
            <a:ext cx="4905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Группа 196"/>
          <p:cNvGrpSpPr>
            <a:grpSpLocks noChangeAspect="1"/>
          </p:cNvGrpSpPr>
          <p:nvPr/>
        </p:nvGrpSpPr>
        <p:grpSpPr bwMode="auto">
          <a:xfrm>
            <a:off x="8374063" y="3025775"/>
            <a:ext cx="652462" cy="454025"/>
            <a:chOff x="6014165" y="4918843"/>
            <a:chExt cx="851643" cy="679238"/>
          </a:xfrm>
        </p:grpSpPr>
        <p:pic>
          <p:nvPicPr>
            <p:cNvPr id="17444" name="Рисунок 1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4165" y="4996985"/>
              <a:ext cx="773269" cy="60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Рисунок 13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09525" y="4960480"/>
              <a:ext cx="617717" cy="60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6" name="Рисунок 13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091" y="4918843"/>
              <a:ext cx="617717" cy="60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Рисунок 9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2413" y="2949575"/>
            <a:ext cx="53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169"/>
          <p:cNvGrpSpPr>
            <a:grpSpLocks/>
          </p:cNvGrpSpPr>
          <p:nvPr/>
        </p:nvGrpSpPr>
        <p:grpSpPr bwMode="auto">
          <a:xfrm>
            <a:off x="6172200" y="5294313"/>
            <a:ext cx="925513" cy="542925"/>
            <a:chOff x="7407119" y="6930622"/>
            <a:chExt cx="2254551" cy="1192801"/>
          </a:xfrm>
        </p:grpSpPr>
        <p:pic>
          <p:nvPicPr>
            <p:cNvPr id="17442" name="Рисунок 10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07119" y="6951288"/>
              <a:ext cx="1392655" cy="117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Рисунок 9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89536" y="6930622"/>
              <a:ext cx="1172134" cy="117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8" name="Прямая со стрелкой 137"/>
          <p:cNvCxnSpPr>
            <a:stCxn id="102" idx="2"/>
            <a:endCxn id="98" idx="3"/>
          </p:cNvCxnSpPr>
          <p:nvPr/>
        </p:nvCxnSpPr>
        <p:spPr>
          <a:xfrm flipH="1">
            <a:off x="7097713" y="3573463"/>
            <a:ext cx="2349500" cy="198755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414" name="Группа 158"/>
          <p:cNvGrpSpPr>
            <a:grpSpLocks noChangeAspect="1"/>
          </p:cNvGrpSpPr>
          <p:nvPr/>
        </p:nvGrpSpPr>
        <p:grpSpPr bwMode="auto">
          <a:xfrm>
            <a:off x="3890963" y="2743200"/>
            <a:ext cx="1096962" cy="706438"/>
            <a:chOff x="10783924" y="8465617"/>
            <a:chExt cx="1337362" cy="862432"/>
          </a:xfrm>
        </p:grpSpPr>
        <p:pic>
          <p:nvPicPr>
            <p:cNvPr id="17440" name="Рисунок 15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83924" y="8465617"/>
              <a:ext cx="1337362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Прямоугольник 161"/>
            <p:cNvSpPr/>
            <p:nvPr/>
          </p:nvSpPr>
          <p:spPr>
            <a:xfrm>
              <a:off x="10901983" y="9076103"/>
              <a:ext cx="1101244" cy="251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5488">
                <a:defRPr/>
              </a:pPr>
              <a:r>
                <a:rPr lang="ru-RU" sz="1100">
                  <a:solidFill>
                    <a:srgbClr val="7F7F7F"/>
                  </a:solidFill>
                  <a:latin typeface="Arial" charset="0"/>
                  <a:cs typeface="Arial" charset="0"/>
                </a:rPr>
                <a:t>ГРПП</a:t>
              </a:r>
            </a:p>
          </p:txBody>
        </p:sp>
      </p:grpSp>
      <p:pic>
        <p:nvPicPr>
          <p:cNvPr id="17415" name="Рисунок 57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9413" y="744538"/>
            <a:ext cx="5302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Прямая со стрелкой 61"/>
          <p:cNvCxnSpPr>
            <a:stCxn id="101" idx="1"/>
            <a:endCxn id="162" idx="2"/>
          </p:cNvCxnSpPr>
          <p:nvPr/>
        </p:nvCxnSpPr>
        <p:spPr>
          <a:xfrm flipH="1" flipV="1">
            <a:off x="4438650" y="3449638"/>
            <a:ext cx="1733550" cy="21209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417" name="Группа 83"/>
          <p:cNvGrpSpPr>
            <a:grpSpLocks/>
          </p:cNvGrpSpPr>
          <p:nvPr/>
        </p:nvGrpSpPr>
        <p:grpSpPr bwMode="auto">
          <a:xfrm>
            <a:off x="5602288" y="1457325"/>
            <a:ext cx="2284412" cy="1771650"/>
            <a:chOff x="7479899" y="3573970"/>
            <a:chExt cx="3450379" cy="2789036"/>
          </a:xfrm>
        </p:grpSpPr>
        <p:grpSp>
          <p:nvGrpSpPr>
            <p:cNvPr id="17436" name="Группа 84"/>
            <p:cNvGrpSpPr>
              <a:grpSpLocks/>
            </p:cNvGrpSpPr>
            <p:nvPr/>
          </p:nvGrpSpPr>
          <p:grpSpPr bwMode="auto">
            <a:xfrm>
              <a:off x="8171880" y="3573970"/>
              <a:ext cx="1564711" cy="941225"/>
              <a:chOff x="8039349" y="3573970"/>
              <a:chExt cx="1564711" cy="941225"/>
            </a:xfrm>
          </p:grpSpPr>
          <p:pic>
            <p:nvPicPr>
              <p:cNvPr id="17438" name="Рисунок 86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685496" y="3573970"/>
                <a:ext cx="918564" cy="94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Рисунок 87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039349" y="3799731"/>
                <a:ext cx="953031" cy="715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37" name="TextBox 85"/>
            <p:cNvSpPr txBox="1">
              <a:spLocks noChangeArrowheads="1"/>
            </p:cNvSpPr>
            <p:nvPr/>
          </p:nvSpPr>
          <p:spPr bwMode="auto">
            <a:xfrm>
              <a:off x="7479899" y="4541136"/>
              <a:ext cx="3450379" cy="182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>
                  <a:solidFill>
                    <a:srgbClr val="1F4E79"/>
                  </a:solidFill>
                </a:rPr>
                <a:t>РАЙОНИ ОБЛАСТІ, </a:t>
              </a:r>
            </a:p>
            <a:p>
              <a:pPr algn="ctr"/>
              <a:r>
                <a:rPr lang="uk-UA" sz="1400">
                  <a:solidFill>
                    <a:srgbClr val="1F4E79"/>
                  </a:solidFill>
                </a:rPr>
                <a:t>НЕВЕЛИКІ МІСТА, СЕЛА</a:t>
              </a:r>
            </a:p>
            <a:p>
              <a:pPr algn="ctr"/>
              <a:r>
                <a:rPr lang="uk-UA" sz="2800">
                  <a:solidFill>
                    <a:srgbClr val="2F5597"/>
                  </a:solidFill>
                </a:rPr>
                <a:t> </a:t>
              </a:r>
              <a:endParaRPr lang="en-US" sz="1600" b="0">
                <a:solidFill>
                  <a:srgbClr val="2F5597"/>
                </a:solidFill>
              </a:endParaRPr>
            </a:p>
          </p:txBody>
        </p:sp>
      </p:grpSp>
      <p:grpSp>
        <p:nvGrpSpPr>
          <p:cNvPr id="17418" name="Группа 3"/>
          <p:cNvGrpSpPr>
            <a:grpSpLocks/>
          </p:cNvGrpSpPr>
          <p:nvPr/>
        </p:nvGrpSpPr>
        <p:grpSpPr bwMode="auto">
          <a:xfrm>
            <a:off x="4135438" y="990600"/>
            <a:ext cx="1968500" cy="1752600"/>
            <a:chOff x="2907870" y="998112"/>
            <a:chExt cx="2030504" cy="1226396"/>
          </a:xfrm>
        </p:grpSpPr>
        <p:cxnSp>
          <p:nvCxnSpPr>
            <p:cNvPr id="24" name="Прямая со стрелкой 23"/>
            <p:cNvCxnSpPr>
              <a:stCxn id="160" idx="0"/>
              <a:endCxn id="3" idx="1"/>
            </p:cNvCxnSpPr>
            <p:nvPr/>
          </p:nvCxnSpPr>
          <p:spPr>
            <a:xfrm flipV="1">
              <a:off x="3222271" y="998112"/>
              <a:ext cx="1716103" cy="122639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 rot="18919315">
              <a:off x="2907870" y="1424685"/>
              <a:ext cx="1937166" cy="274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РЕАГУВАННЯ</a:t>
              </a:r>
            </a:p>
          </p:txBody>
        </p:sp>
      </p:grpSp>
      <p:sp>
        <p:nvSpPr>
          <p:cNvPr id="105" name="Прямоугольник 104"/>
          <p:cNvSpPr/>
          <p:nvPr/>
        </p:nvSpPr>
        <p:spPr>
          <a:xfrm rot="2951650">
            <a:off x="3589338" y="4117975"/>
            <a:ext cx="2497137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ПРИЗНАЧЕННЯ ВІЛЬНОЇ ГРУПИ РЕАГУВАННЯ</a:t>
            </a:r>
          </a:p>
        </p:txBody>
      </p:sp>
      <p:cxnSp>
        <p:nvCxnSpPr>
          <p:cNvPr id="163" name="Прямая со стрелкой 162"/>
          <p:cNvCxnSpPr>
            <a:stCxn id="58" idx="3"/>
            <a:endCxn id="94" idx="1"/>
          </p:cNvCxnSpPr>
          <p:nvPr/>
        </p:nvCxnSpPr>
        <p:spPr>
          <a:xfrm>
            <a:off x="7259638" y="990600"/>
            <a:ext cx="1946275" cy="195421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 rot="2824259">
            <a:off x="6996906" y="1554957"/>
            <a:ext cx="2554287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</a:p>
        </p:txBody>
      </p:sp>
      <p:sp>
        <p:nvSpPr>
          <p:cNvPr id="17422" name="TextBox 107"/>
          <p:cNvSpPr txBox="1">
            <a:spLocks noChangeArrowheads="1"/>
          </p:cNvSpPr>
          <p:nvPr/>
        </p:nvSpPr>
        <p:spPr bwMode="auto">
          <a:xfrm>
            <a:off x="93663" y="696913"/>
            <a:ext cx="3656012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100" u="sng" dirty="0">
                <a:solidFill>
                  <a:srgbClr val="1F4E79"/>
                </a:solidFill>
              </a:rPr>
              <a:t>ОСНОВНІ ФУНКЦІЇ ГРУП РЕАГУВАННЯ ПАТРУЛЬНОЇ ПОЛІЦІЇ:</a:t>
            </a:r>
          </a:p>
          <a:p>
            <a:pPr algn="just"/>
            <a:r>
              <a:rPr lang="uk-UA" sz="1100" b="0" dirty="0">
                <a:solidFill>
                  <a:srgbClr val="7C7C7C"/>
                </a:solidFill>
              </a:rPr>
              <a:t>   </a:t>
            </a:r>
            <a:r>
              <a:rPr lang="uk-UA" dirty="0" smtClean="0">
                <a:solidFill>
                  <a:srgbClr val="7C7C7C"/>
                </a:solidFill>
              </a:rPr>
              <a:t>О</a:t>
            </a:r>
            <a:r>
              <a:rPr lang="uk-UA" b="0" dirty="0" smtClean="0">
                <a:solidFill>
                  <a:srgbClr val="7C7C7C"/>
                </a:solidFill>
              </a:rPr>
              <a:t>перативне </a:t>
            </a:r>
            <a:r>
              <a:rPr lang="uk-UA" b="0" dirty="0">
                <a:solidFill>
                  <a:srgbClr val="7C7C7C"/>
                </a:solidFill>
              </a:rPr>
              <a:t>реагування на заяви й повідомлення про вчинені правопорушення та інші події з метою прибуття на місце події у найкоротший термін.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П</a:t>
            </a:r>
            <a:r>
              <a:rPr lang="uk-UA" b="0" dirty="0">
                <a:solidFill>
                  <a:srgbClr val="7C7C7C"/>
                </a:solidFill>
              </a:rPr>
              <a:t>рипинення правопорушень та надання допомоги громадянам, які її потребують.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У</a:t>
            </a:r>
            <a:r>
              <a:rPr lang="uk-UA" b="0" dirty="0">
                <a:solidFill>
                  <a:srgbClr val="7C7C7C"/>
                </a:solidFill>
              </a:rPr>
              <a:t>життя заходів щодо встановлення особи, яка вчинила правопорушення та його затримання у порядку, визначеному законодавством.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Р</a:t>
            </a:r>
            <a:r>
              <a:rPr lang="uk-UA" b="0" dirty="0">
                <a:solidFill>
                  <a:srgbClr val="7C7C7C"/>
                </a:solidFill>
              </a:rPr>
              <a:t>озгляд звернень громадян у порядку, визначеному Законом України «Про звернення громадян».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С</a:t>
            </a:r>
            <a:r>
              <a:rPr lang="uk-UA" b="0" dirty="0">
                <a:solidFill>
                  <a:srgbClr val="7C7C7C"/>
                </a:solidFill>
              </a:rPr>
              <a:t>кладання протоколів про адміністративні правопорушення та здійснюють, у визначених законом випадках, провадження у справах про адміністративні правопорушення.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П</a:t>
            </a:r>
            <a:r>
              <a:rPr lang="uk-UA" b="0" dirty="0">
                <a:solidFill>
                  <a:srgbClr val="7C7C7C"/>
                </a:solidFill>
              </a:rPr>
              <a:t>атрулювання території обслуговування з метою проведення превентивних заходів з попередження та виявлення правопорушень, забезпечення безпеки дорожнього руху, публічної безпеки та порядку.</a:t>
            </a: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З</a:t>
            </a:r>
            <a:r>
              <a:rPr lang="uk-UA" b="0" dirty="0">
                <a:solidFill>
                  <a:srgbClr val="7C7C7C"/>
                </a:solidFill>
              </a:rPr>
              <a:t>апобігання та </a:t>
            </a:r>
            <a:r>
              <a:rPr lang="uk-UA" b="0" dirty="0" smtClean="0">
                <a:solidFill>
                  <a:srgbClr val="7C7C7C"/>
                </a:solidFill>
              </a:rPr>
              <a:t>протидія домашньому насильству.</a:t>
            </a:r>
            <a:endParaRPr lang="uk-UA" b="0" dirty="0">
              <a:solidFill>
                <a:srgbClr val="7C7C7C"/>
              </a:solidFill>
            </a:endParaRPr>
          </a:p>
          <a:p>
            <a:pPr algn="just"/>
            <a:endParaRPr lang="uk-UA" b="0" dirty="0">
              <a:solidFill>
                <a:srgbClr val="7C7C7C"/>
              </a:solidFill>
            </a:endParaRPr>
          </a:p>
          <a:p>
            <a:pPr algn="just"/>
            <a:r>
              <a:rPr lang="uk-UA" dirty="0">
                <a:solidFill>
                  <a:srgbClr val="7C7C7C"/>
                </a:solidFill>
              </a:rPr>
              <a:t>З</a:t>
            </a:r>
            <a:r>
              <a:rPr lang="uk-UA" b="0" dirty="0">
                <a:solidFill>
                  <a:srgbClr val="7C7C7C"/>
                </a:solidFill>
              </a:rPr>
              <a:t>дійснення загальної та ювенальної превенції.</a:t>
            </a:r>
          </a:p>
        </p:txBody>
      </p:sp>
      <p:sp>
        <p:nvSpPr>
          <p:cNvPr id="17423" name="TextBox 53"/>
          <p:cNvSpPr txBox="1">
            <a:spLocks noChangeArrowheads="1"/>
          </p:cNvSpPr>
          <p:nvPr/>
        </p:nvSpPr>
        <p:spPr bwMode="auto">
          <a:xfrm>
            <a:off x="5289550" y="5821363"/>
            <a:ext cx="26908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100" u="sng">
                <a:solidFill>
                  <a:srgbClr val="1F4E79"/>
                </a:solidFill>
              </a:rPr>
              <a:t>ЧЕРГОВИЙ СЕКТОРУ РЕАГУВАННЯ ПАТРУЛЬНОЇ ПОЛІЦІЇ ВІДДІЛУ (ВІДДІЛЕННЯ) ПОЛІЦІЇ</a:t>
            </a:r>
          </a:p>
        </p:txBody>
      </p:sp>
      <p:sp>
        <p:nvSpPr>
          <p:cNvPr id="55" name="Прямоугольник 54"/>
          <p:cNvSpPr/>
          <p:nvPr/>
        </p:nvSpPr>
        <p:spPr>
          <a:xfrm rot="19244639">
            <a:off x="7100888" y="4529138"/>
            <a:ext cx="2762250" cy="59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ПЕРЕДАЧА ЕЛЕКТРОННОЇ КАРТКИ «102»</a:t>
            </a:r>
          </a:p>
        </p:txBody>
      </p:sp>
      <p:grpSp>
        <p:nvGrpSpPr>
          <p:cNvPr id="17425" name="Группа 55"/>
          <p:cNvGrpSpPr>
            <a:grpSpLocks/>
          </p:cNvGrpSpPr>
          <p:nvPr/>
        </p:nvGrpSpPr>
        <p:grpSpPr bwMode="auto">
          <a:xfrm rot="-2494921">
            <a:off x="7793038" y="4191000"/>
            <a:ext cx="376237" cy="273050"/>
            <a:chOff x="6014165" y="4918843"/>
            <a:chExt cx="851643" cy="679238"/>
          </a:xfrm>
        </p:grpSpPr>
        <p:pic>
          <p:nvPicPr>
            <p:cNvPr id="17431" name="Рисунок 56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4165" y="4996985"/>
              <a:ext cx="773269" cy="60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Рисунок 58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09525" y="4960480"/>
              <a:ext cx="617717" cy="60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Рисунок 59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48091" y="4918843"/>
              <a:ext cx="617717" cy="60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6" name="TextBox 65"/>
          <p:cNvSpPr txBox="1">
            <a:spLocks noChangeArrowheads="1"/>
          </p:cNvSpPr>
          <p:nvPr/>
        </p:nvSpPr>
        <p:spPr bwMode="auto">
          <a:xfrm>
            <a:off x="5238750" y="3019425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1F4E79"/>
                </a:solidFill>
              </a:rPr>
              <a:t>20-30 ХВИЛИН</a:t>
            </a:r>
            <a:endParaRPr lang="en-US" sz="1600" b="0">
              <a:solidFill>
                <a:srgbClr val="2F5597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59200" y="754063"/>
            <a:ext cx="84138" cy="596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4" name="Прямоугольник 108"/>
          <p:cNvSpPr>
            <a:spLocks noChangeArrowheads="1"/>
          </p:cNvSpPr>
          <p:nvPr/>
        </p:nvSpPr>
        <p:spPr bwMode="auto">
          <a:xfrm>
            <a:off x="0" y="184150"/>
            <a:ext cx="990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defRPr/>
            </a:pPr>
            <a:r>
              <a:rPr lang="ru-RU" b="0">
                <a:solidFill>
                  <a:srgbClr val="1F4E79"/>
                </a:solidFill>
              </a:rPr>
              <a:t> </a:t>
            </a:r>
            <a:r>
              <a:rPr lang="en-US" b="0">
                <a:solidFill>
                  <a:srgbClr val="1F4E79"/>
                </a:solidFill>
              </a:rPr>
              <a:t>	</a:t>
            </a:r>
            <a:r>
              <a:rPr lang="uk-UA" sz="1600" b="0">
                <a:solidFill>
                  <a:srgbClr val="1F4E79"/>
                </a:solidFill>
              </a:rPr>
              <a:t> </a:t>
            </a:r>
            <a:r>
              <a:rPr lang="uk-UA" sz="1600">
                <a:solidFill>
                  <a:srgbClr val="1F4E7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 реагування на повідомлення громадян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286776" y="4550128"/>
            <a:ext cx="537845" cy="661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56" y="22192"/>
            <a:ext cx="826291" cy="7226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649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ru-RU" sz="140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РОБОТА ГРУП РЕАГУВАННЯ ПАТРУЛЬНОЇ ПОЛІЦІЇ ВІДДІЛІВ ТА ВІДДІЛЕНЬ ГУНП </a:t>
            </a:r>
            <a:br>
              <a:rPr lang="ru-RU" sz="140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1400">
                <a:solidFill>
                  <a:srgbClr val="3459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 ОДЕСЬКІЙ ОБЛАСТІ</a:t>
            </a:r>
          </a:p>
        </p:txBody>
      </p:sp>
      <p:pic>
        <p:nvPicPr>
          <p:cNvPr id="22530" name="Picture 49" descr="750-na-44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98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44"/>
          <p:cNvSpPr>
            <a:spLocks noGrp="1"/>
          </p:cNvSpPr>
          <p:nvPr>
            <p:ph type="body" sz="half" idx="4294967295"/>
          </p:nvPr>
        </p:nvSpPr>
        <p:spPr>
          <a:xfrm>
            <a:off x="693738" y="669925"/>
            <a:ext cx="4195762" cy="5913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 smtClean="0">
                <a:solidFill>
                  <a:schemeClr val="hlink"/>
                </a:solidFill>
                <a:latin typeface="Times New Roman" pitchFamily="18" charset="0"/>
              </a:rPr>
              <a:t>Надання допомоги дільничним офіцерам поліції щодо здійснення превентивної діяльності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uk-UA" sz="1600" smtClean="0">
                <a:solidFill>
                  <a:schemeClr val="hlink"/>
                </a:solidFill>
                <a:latin typeface="Times New Roman" pitchFamily="18" charset="0"/>
              </a:rPr>
              <a:t>(у т.ч. перевірка підоблікового елементу)</a:t>
            </a:r>
          </a:p>
        </p:txBody>
      </p:sp>
      <p:sp>
        <p:nvSpPr>
          <p:cNvPr id="22532" name="Rectangle 245"/>
          <p:cNvSpPr>
            <a:spLocks noGrp="1"/>
          </p:cNvSpPr>
          <p:nvPr>
            <p:ph type="body" sz="half" idx="4294967295"/>
          </p:nvPr>
        </p:nvSpPr>
        <p:spPr>
          <a:xfrm>
            <a:off x="5029200" y="708025"/>
            <a:ext cx="4195763" cy="5468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 smtClean="0">
                <a:solidFill>
                  <a:schemeClr val="hlink"/>
                </a:solidFill>
                <a:latin typeface="Times New Roman" pitchFamily="18" charset="0"/>
              </a:rPr>
              <a:t>Постійна взаємодія з дільничними офіцерами поліції, здійснення обміну інформацією про проблеми, які хвилюють громадян, вирішення яких відноситься до компетенції поліції, інформацією про осіб, які можуть бути причетними до скоєння правопорушень тощо;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4" name="Picture 248" descr="IMG_05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727200"/>
            <a:ext cx="2152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PM164image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2159000"/>
            <a:ext cx="3152775" cy="2101850"/>
          </a:xfrm>
          <a:prstGeom prst="rect">
            <a:avLst/>
          </a:prstGeom>
          <a:noFill/>
        </p:spPr>
      </p:pic>
      <p:pic>
        <p:nvPicPr>
          <p:cNvPr id="22533" name="Picture 246" descr="IMG_65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0" y="4081463"/>
            <a:ext cx="3536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S231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38" y="4224338"/>
            <a:ext cx="3598862" cy="202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140408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9165468" y="5517232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16462" y="404664"/>
            <a:ext cx="2808313" cy="62646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поліції та громади ще називають англійським терміном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cs typeface="Angsana New" panose="02020603050405020304" pitchFamily="18" charset="-34"/>
              </a:rPr>
              <a:t>Community Policing (</a:t>
            </a:r>
            <a:r>
              <a:rPr lang="en-US" b="1" i="1" dirty="0" err="1">
                <a:solidFill>
                  <a:srgbClr val="FFFF00"/>
                </a:solidFill>
                <a:cs typeface="Angsana New" panose="02020603050405020304" pitchFamily="18" charset="-34"/>
              </a:rPr>
              <a:t>CoP</a:t>
            </a:r>
            <a:r>
              <a:rPr lang="en-US" b="1" i="1" dirty="0" smtClean="0">
                <a:solidFill>
                  <a:srgbClr val="FFFF00"/>
                </a:solidFill>
                <a:cs typeface="Angsana New" panose="02020603050405020304" pitchFamily="18" charset="-34"/>
              </a:rPr>
              <a:t>)</a:t>
            </a:r>
            <a:r>
              <a:rPr lang="uk-UA" b="1" i="1" dirty="0" smtClean="0">
                <a:solidFill>
                  <a:srgbClr val="FFFF00"/>
                </a:solidFill>
                <a:cs typeface="Angsana New" panose="02020603050405020304" pitchFamily="18" charset="-34"/>
              </a:rPr>
              <a:t>.</a:t>
            </a:r>
            <a:endParaRPr lang="en-US" b="1" i="1" dirty="0">
              <a:solidFill>
                <a:srgbClr val="FFFF00"/>
              </a:solidFill>
              <a:cs typeface="Angsana New" panose="02020603050405020304" pitchFamily="18" charset="-34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тому, що поліція працює, враховуючи думку громади щодо проблем безпеки та громадського порядку на території обслуговування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690748" y="4869160"/>
            <a:ext cx="6390632" cy="16561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cs typeface="Angsana New" panose="02020603050405020304" pitchFamily="18" charset="-34"/>
              </a:rPr>
              <a:t>Community </a:t>
            </a:r>
            <a:r>
              <a:rPr lang="en-US" sz="2800" b="1" i="1" dirty="0" smtClean="0">
                <a:solidFill>
                  <a:srgbClr val="FFFF00"/>
                </a:solidFill>
                <a:cs typeface="Angsana New" panose="02020603050405020304" pitchFamily="18" charset="-34"/>
              </a:rPr>
              <a:t>Policing</a:t>
            </a:r>
            <a:r>
              <a:rPr lang="uk-UA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постійна взаємодія поліції з населенням та місцевою владою заради спільного безпечного простору.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569"/>
          <a:stretch/>
        </p:blipFill>
        <p:spPr>
          <a:xfrm>
            <a:off x="2694057" y="1052736"/>
            <a:ext cx="6384012" cy="3312368"/>
          </a:xfrm>
        </p:spPr>
      </p:pic>
    </p:spTree>
    <p:extLst>
      <p:ext uri="{BB962C8B-B14F-4D97-AF65-F5344CB8AC3E}">
        <p14:creationId xmlns="" xmlns:p14="http://schemas.microsoft.com/office/powerpoint/2010/main" val="23667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98" t="8737" r="32223" b="54176"/>
          <a:stretch/>
        </p:blipFill>
        <p:spPr>
          <a:xfrm>
            <a:off x="3392827" y="3409142"/>
            <a:ext cx="2808312" cy="138801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2496277" cy="1584176"/>
          </a:xfrm>
        </p:spPr>
        <p:txBody>
          <a:bodyPr/>
          <a:lstStyle/>
          <a:p>
            <a:pPr algn="just"/>
            <a:r>
              <a:rPr lang="uk-UA" sz="1800" b="1" dirty="0" smtClean="0">
                <a:solidFill>
                  <a:srgbClr val="C00000"/>
                </a:solidFill>
              </a:rPr>
              <a:t>ЩО ПЕРЕДБАЧАЄ СПІВПРАЦЯ ПОЛІЦІЇ ТА ГРОМАДИ?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165468" y="5496906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94471" y="1949382"/>
            <a:ext cx="2652295" cy="846835"/>
          </a:xfrm>
          <a:prstGeom prst="wedgeRectCallout">
            <a:avLst>
              <a:gd name="adj1" fmla="val 93021"/>
              <a:gd name="adj2" fmla="val 144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POLICING </a:t>
            </a:r>
            <a:r>
              <a:rPr lang="uk-UA" dirty="0" smtClean="0"/>
              <a:t>ВИКОНУЄ ТАКІ ЗАВДАННЯ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973" y="3128000"/>
            <a:ext cx="2688715" cy="3711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якості життя людей</a:t>
            </a:r>
          </a:p>
          <a:p>
            <a:pPr algn="ctr"/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послуг, що надаються поліцією людям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</a:p>
          <a:p>
            <a:pPr algn="ctr"/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взаємної довіри між населенням і поліцією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1139" y="3103461"/>
            <a:ext cx="2613290" cy="341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до участі в житті місцевих громад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 видимості роботи поліції</a:t>
            </a:r>
          </a:p>
          <a:p>
            <a:pPr algn="ctr"/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 відповідальності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7390771" y="3146523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7390771" y="4329252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7390771" y="5367965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17" name="8-конечная звезда 16"/>
          <p:cNvSpPr/>
          <p:nvPr/>
        </p:nvSpPr>
        <p:spPr>
          <a:xfrm>
            <a:off x="1403606" y="2858491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1403606" y="5610653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9" name="8-конечная звезда 18"/>
          <p:cNvSpPr/>
          <p:nvPr/>
        </p:nvSpPr>
        <p:spPr>
          <a:xfrm>
            <a:off x="1414238" y="4663070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0" name="8-конечная звезда 19"/>
          <p:cNvSpPr/>
          <p:nvPr/>
        </p:nvSpPr>
        <p:spPr>
          <a:xfrm>
            <a:off x="1403606" y="3651448"/>
            <a:ext cx="312035" cy="2880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02784" y="116633"/>
            <a:ext cx="6006667" cy="2502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b="1" i="1" dirty="0" smtClean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Community Policing</a:t>
            </a:r>
            <a:r>
              <a:rPr lang="en-US" sz="1300" dirty="0" smtClean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–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підхід у щоденній роботі поліції, побудований на принципах постійної комунікації, де:</a:t>
            </a:r>
          </a:p>
          <a:p>
            <a:pPr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 та місцева громада відчувають спільну відповідальність за безпеку;</a:t>
            </a:r>
          </a:p>
          <a:p>
            <a:pPr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 реагує на місцеві потреби й вимоги, які визначає громада;</a:t>
            </a:r>
          </a:p>
          <a:p>
            <a:pPr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і комунікація між населенням і поліцією є ефективною і приносить результати;</a:t>
            </a:r>
          </a:p>
          <a:p>
            <a:pPr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індивідуальний підхід до вирішення місцевих проблем у взаємодії з населенням та відповідальними органами влади;</a:t>
            </a:r>
          </a:p>
          <a:p>
            <a:pPr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спрямована на попередження правопорушень і наявний спільний план превентивної діяльності.</a:t>
            </a:r>
          </a:p>
          <a:p>
            <a:pPr algn="just"/>
            <a:r>
              <a:rPr lang="uk-UA" sz="1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</a:t>
            </a:r>
            <a:r>
              <a:rPr lang="uk-UA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не ізольована програма або ж окреме поліцейське управління, а підхід у щоденній роботі поліції!</a:t>
            </a:r>
            <a:endParaRPr lang="ru-RU" sz="1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9" y="4797153"/>
            <a:ext cx="2798720" cy="1835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2496277" cy="1584176"/>
          </a:xfrm>
        </p:spPr>
        <p:txBody>
          <a:bodyPr/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POLICING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ПОТРІБНА ГРОМАДІ?</a:t>
            </a:r>
            <a:endParaRPr lang="en-GB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165468" y="5496906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305" y="3897070"/>
            <a:ext cx="2964329" cy="28442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 принципом «обгороджуйся не парканом, а добрими сусідами», люди завжди воліють обирати собі помешкання там, де менше проблем із безпекою, тобто там, де ефективно працює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Policing.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Окрім іншого, такі оселі стають вигідним капіталовкладенням для їхніх  </a:t>
            </a: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ласників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співпраці поліції та громади – це безпечний район/селище/місто.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2827" y="1700808"/>
            <a:ext cx="5772641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ж дає розвиток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Policing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 мешканцям конкретних громад?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зможуть повідомляти поліції про проблеми у сфері безпеки та спільно з поліцією шукати рішення для їх подолання.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Місцева поліція у плануванні роботи буде враховувати думку населення з питань безпеки. А на підставі цієї інформації формуватимуться місцеві програми із підвищення безпеки.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інноваційних платформ комунікації з населенням </a:t>
            </a:r>
            <a:b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(онлайн-платформи, створення «карт злочинності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 mapping),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зустрічі, спільні ініціативи тощо) допоможе мешканцям швидше отримувати реакцію на свої звернення та ефективніше вирішувати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з безпекою.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більш тісної комунікації та взаємодії між населенням і поліцією збільшиться рівень поінформованості людей про те, що робить поліція, яка її роль, права та обов’язки.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 уваги на причинах злочинів дозволить завчасно попереджати їх.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зможе контролювати діяльність поліції, отримувати актуальну інформацію про стан безпеки за місцем проживання.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 оцінки роботи поліції стане те, як поліція вирішує проблеми у сфері безпеки, визначені населенням. При цьому саму оцінку також даватимуть представники громад, органів місцевого самоврядування, незалежні експерти.</a:t>
            </a:r>
            <a:endParaRPr lang="uk-UA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4688" y="116634"/>
            <a:ext cx="6864763" cy="1152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00" b="1" i="1" dirty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Потреба у безпеці є однією з базових потреб людини, а співпраця поліції та громади – </a:t>
            </a:r>
            <a:r>
              <a:rPr lang="uk-UA" sz="1300" b="1" i="1" dirty="0" smtClean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найкращий </a:t>
            </a:r>
            <a:r>
              <a:rPr lang="uk-UA" sz="1300" b="1" i="1" dirty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спосіб її забезпечити. Адже цей підхід ґрунтується на взаємодії між усіма, від </a:t>
            </a:r>
            <a:r>
              <a:rPr lang="uk-UA" sz="1300" b="1" i="1" dirty="0" smtClean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кого залежить </a:t>
            </a:r>
            <a:r>
              <a:rPr lang="uk-UA" sz="1300" b="1" i="1" dirty="0">
                <a:solidFill>
                  <a:schemeClr val="tx1"/>
                </a:solidFill>
                <a:latin typeface="+mj-lt"/>
                <a:cs typeface="Angsana New" panose="02020603050405020304" pitchFamily="18" charset="-34"/>
              </a:rPr>
              <a:t>безпека: між громадою, поліцією та місцевою владою. 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7" y="1725370"/>
            <a:ext cx="3095625" cy="217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8" y="116632"/>
            <a:ext cx="2674513" cy="2016224"/>
          </a:xfrm>
        </p:spPr>
        <p:txBody>
          <a:bodyPr/>
          <a:lstStyle/>
          <a:p>
            <a:pPr algn="just"/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POLICING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ПОТРІБНА МІСЦЕВІЙ ВЛАДІ?</a:t>
            </a:r>
            <a:endParaRPr lang="en-GB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165468" y="5496906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2841" y="3356993"/>
            <a:ext cx="2837656" cy="3358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місцевої влади та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поліції:</a:t>
            </a:r>
          </a:p>
          <a:p>
            <a:pPr algn="just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минулого року на території міста Одеси відкрито дві поліцейські станції. </a:t>
            </a:r>
          </a:p>
          <a:p>
            <a:pPr algn="just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Подальшою сумісною роботою поліції та місцевої влади встановлено ще одну поліцейську станцію на території м. </a:t>
            </a:r>
            <a:r>
              <a:rPr lang="uk-UA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Южний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Планується відкриття такої станції у с. Великий </a:t>
            </a:r>
            <a:r>
              <a:rPr lang="uk-UA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Дальник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Біляївського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р-ну з населенням понад 8 тис. громадян   </a:t>
            </a:r>
            <a:endParaRPr lang="uk-UA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400" y="2132856"/>
            <a:ext cx="5772641" cy="4582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 повинні займатися лише правоохоронні органи?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ні. Безпека в місті, селі, селищі є спільною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поліції, і місцевої влади, і мешканців.</a:t>
            </a:r>
          </a:p>
          <a:p>
            <a:pPr algn="just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можуть їм у цьому допомогти люди і місцеве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Безумовно так!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Місцева влада відповідає за забезпечення добробуту,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в темну пору доби, ремонт доріг та пішохідних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доріжок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аварійних будинків тощо. Саме тому їхня роль у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важлива.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Policing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фокусувати діяльність поліції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важливих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населення аспектах безпеки в місті (наприклад,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наркоманія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квартирні крадіжки та ін.) та домовитися, як їх краще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Місцева влада спільно з мешканцями може визначити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ділянки в місті, селі, селищі та краще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 потреби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безпеці.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Місцева влада може відповідати на запити людей щодо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безпеки конкретними діями, через що довіра до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 зростатиме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Місцева влада може сформувати пріоритети в сфері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міста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(території), які важливі для населення, та передбачити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досягнення цілей.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Безпечна територія привабливіша для інвестиційних проектів,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це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 можливість залучити зовнішні кошти для розбудови міст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селищ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Чим безпечніше місто чи село, тим воно комфортніше для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туристів, які забезпечать додатковий дохід для громадян.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8801" y="260648"/>
            <a:ext cx="5691695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місцева влада завжди зацікавлена у забезпеченні правопорядку на своїй території. Адже від рівня безпеки в громаді залежить і добробут людей, від швидкого й ефективного реагування на злочини – їхня захищеність, а від превентивної роботи – менша кількість правопорушень і злочинів в майбутньому. </a:t>
            </a:r>
            <a:endParaRPr lang="uk-UA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40" y="1700809"/>
            <a:ext cx="2833448" cy="1705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6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8" y="116632"/>
            <a:ext cx="2674513" cy="1296144"/>
          </a:xfrm>
        </p:spPr>
        <p:txBody>
          <a:bodyPr/>
          <a:lstStyle/>
          <a:p>
            <a:pPr algn="just"/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POLICING</a:t>
            </a:r>
            <a:r>
              <a:rPr lang="uk-UA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ПОТРІБНА ПОЛІЦІЇ?</a:t>
            </a:r>
            <a:endParaRPr lang="en-GB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165468" y="5496906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6399" y="4292768"/>
            <a:ext cx="8744096" cy="242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поліція у своїй роботі орієнтується на потреби місцевої громади.</a:t>
            </a:r>
          </a:p>
          <a:p>
            <a:pPr algn="just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Національну поліцію» визначає необхідність взаємодії поліції і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засадах партнерства. Для чого ж були прийняті ці норми і навіщо самій поліції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розвивати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з громадою?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 людей (наприклад, спільне патрулювання, нагляд за територією і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вчасне інформування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патрульних) поліція зможе ефективніше запобігати новим правопорушенням.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наслідок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поменшає роботи, пов’язаної із реагуванням на вчинені правопорушення і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розслідуванням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скоєних злочинів.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активними мешканцями дозволить заручитись підтримкою громади і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 довіру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поліцейськими та мешканцями.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Вирішення проблем, які турбують громаду, сприяє формуванню позитивного іміджу поліції.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Співпрацюючи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громадою, поліція має можливість підвищувати обізнаність мешканців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свою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(наприклад, про межі компетенції поліцейських або про альтернативні шляхи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проблем). А це дозволить в подальшому зменшити навантаження на патрульну поліцію.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551" y="1196752"/>
            <a:ext cx="8610945" cy="132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/>
            <a:r>
              <a:rPr lang="uk-UA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 є частиною громади, яку покликані захищати. Вони є надією людей на те, що кривдники будуть покарані.</a:t>
            </a:r>
          </a:p>
          <a:p>
            <a:pPr indent="177800" algn="just"/>
            <a:r>
              <a:rPr lang="uk-UA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добре працює поліція, можна сказати по тому, чи здатна вона ефективно вирішувати проблеми безпеки на території обслуговування. </a:t>
            </a:r>
            <a:endParaRPr lang="uk-UA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9" y="2348880"/>
            <a:ext cx="3075269" cy="1944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13" y="2348879"/>
            <a:ext cx="2808312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93" b="7949"/>
          <a:stretch/>
        </p:blipFill>
        <p:spPr>
          <a:xfrm>
            <a:off x="3314818" y="2348880"/>
            <a:ext cx="2725902" cy="1943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251" y="785814"/>
            <a:ext cx="748969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Рисунок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99" y="2653655"/>
            <a:ext cx="139475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11" y="4898379"/>
            <a:ext cx="126232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F:\ФОТО ПОЛІЦІЯ\3110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6" y="4781926"/>
            <a:ext cx="1652719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Прямоугольник 9"/>
          <p:cNvSpPr>
            <a:spLocks noChangeArrowheads="1"/>
          </p:cNvSpPr>
          <p:nvPr/>
        </p:nvSpPr>
        <p:spPr bwMode="auto">
          <a:xfrm>
            <a:off x="7160083" y="3214688"/>
            <a:ext cx="176450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/>
          <a:p>
            <a:pPr algn="ctr"/>
            <a:endParaRPr lang="uk-UA" sz="1400" b="1" dirty="0">
              <a:latin typeface="Calibri" pitchFamily="34" charset="0"/>
            </a:endParaRPr>
          </a:p>
          <a:p>
            <a:r>
              <a:rPr lang="uk-UA" sz="1400" b="1" dirty="0">
                <a:latin typeface="Calibri" pitchFamily="34" charset="0"/>
              </a:rPr>
              <a:t>     </a:t>
            </a:r>
          </a:p>
          <a:p>
            <a:r>
              <a:rPr lang="uk-UA" sz="1400" b="1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uk-UA" sz="1400" b="1" dirty="0" smtClean="0">
                <a:solidFill>
                  <a:srgbClr val="002060"/>
                </a:solidFill>
                <a:latin typeface="Calibri" pitchFamily="34" charset="0"/>
              </a:rPr>
              <a:t>БЕЗПЕЧНЕ СЕЛО</a:t>
            </a:r>
            <a:endParaRPr lang="uk-UA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6107868" y="6184253"/>
            <a:ext cx="2813579" cy="2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alibri" pitchFamily="34" charset="0"/>
              </a:rPr>
              <a:t>СУСІДСЬКА ВАРТА</a:t>
            </a:r>
            <a:endParaRPr lang="uk-UA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157" name="Рисунок 1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6" y="4949406"/>
            <a:ext cx="125716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Прямоугольник 15"/>
          <p:cNvSpPr>
            <a:spLocks noChangeArrowheads="1"/>
          </p:cNvSpPr>
          <p:nvPr/>
        </p:nvSpPr>
        <p:spPr bwMode="auto">
          <a:xfrm>
            <a:off x="1006079" y="6230850"/>
            <a:ext cx="2201333" cy="2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570" tIns="23285" rIns="46570" bIns="23285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alibri" pitchFamily="34" charset="0"/>
              </a:rPr>
              <a:t>ЖИВА БІБЛІОТЕКА</a:t>
            </a:r>
          </a:p>
        </p:txBody>
      </p:sp>
      <p:pic>
        <p:nvPicPr>
          <p:cNvPr id="6159" name="Picture 2" descr="H:\ФОТО ПОЛІЦІЯ\46214678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24" y="2220239"/>
            <a:ext cx="818621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Прямоугольник 16"/>
          <p:cNvSpPr>
            <a:spLocks noChangeArrowheads="1"/>
          </p:cNvSpPr>
          <p:nvPr/>
        </p:nvSpPr>
        <p:spPr bwMode="auto">
          <a:xfrm>
            <a:off x="556740" y="3414212"/>
            <a:ext cx="2455326" cy="2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570" tIns="23285" rIns="46570" bIns="23285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alibri" pitchFamily="34" charset="0"/>
              </a:rPr>
              <a:t>ШКІЛЬНІ ОФІЦЕРИ ПОЛІЦІЇ</a:t>
            </a:r>
            <a:endParaRPr lang="uk-UA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9429862">
            <a:off x="3057330" y="4828153"/>
            <a:ext cx="1327190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956228">
            <a:off x="3093674" y="3601211"/>
            <a:ext cx="1117539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5400000">
            <a:off x="4747277" y="3133249"/>
            <a:ext cx="471636" cy="32504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0255686">
            <a:off x="5557511" y="3551601"/>
            <a:ext cx="1084325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926774">
            <a:off x="5479846" y="4758545"/>
            <a:ext cx="1275323" cy="34925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lIns="46570" tIns="23285" rIns="46570" bIns="23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31" y="3615680"/>
            <a:ext cx="1207731" cy="1128533"/>
          </a:xfrm>
          <a:prstGeom prst="rect">
            <a:avLst/>
          </a:prstGeom>
        </p:spPr>
      </p:pic>
      <p:pic>
        <p:nvPicPr>
          <p:cNvPr id="27" name="Picture 18" descr="Картинки по запросу проект безпечне місто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25" y="1347838"/>
            <a:ext cx="1847740" cy="180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8-конечная звезда 27"/>
          <p:cNvSpPr/>
          <p:nvPr/>
        </p:nvSpPr>
        <p:spPr>
          <a:xfrm>
            <a:off x="9165468" y="5496906"/>
            <a:ext cx="740532" cy="64807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85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251" y="428625"/>
            <a:ext cx="748969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ПОЛІЦЕЙСЬКА СТАНЦІЯ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476483" y="1428736"/>
          <a:ext cx="7119987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object 3"/>
          <p:cNvSpPr txBox="1">
            <a:spLocks noChangeArrowheads="1"/>
          </p:cNvSpPr>
          <p:nvPr/>
        </p:nvSpPr>
        <p:spPr bwMode="auto">
          <a:xfrm>
            <a:off x="232173" y="3357564"/>
            <a:ext cx="22443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181F4F"/>
                </a:solidFill>
                <a:latin typeface="Calibri" panose="020F0502020204030204" pitchFamily="34" charset="0"/>
              </a:rPr>
              <a:t>ОСНОВНІ </a:t>
            </a:r>
          </a:p>
          <a:p>
            <a:pPr algn="ctr" eaLnBrk="1" hangingPunct="1"/>
            <a:r>
              <a:rPr lang="ru-RU" altLang="ru-RU" sz="2000" b="1">
                <a:solidFill>
                  <a:srgbClr val="181F4F"/>
                </a:solidFill>
                <a:latin typeface="Calibri" panose="020F0502020204030204" pitchFamily="34" charset="0"/>
              </a:rPr>
              <a:t>функції </a:t>
            </a:r>
          </a:p>
          <a:p>
            <a:pPr algn="ctr" eaLnBrk="1" hangingPunct="1"/>
            <a:r>
              <a:rPr lang="ru-RU" altLang="ru-RU" sz="2000" b="1">
                <a:solidFill>
                  <a:srgbClr val="181F4F"/>
                </a:solidFill>
                <a:latin typeface="Calibri" panose="020F0502020204030204" pitchFamily="34" charset="0"/>
              </a:rPr>
              <a:t>та завдання поліцейської станції на території поліцейської дільниці</a:t>
            </a:r>
          </a:p>
          <a:p>
            <a:pPr algn="just" eaLnBrk="1" hangingPunct="1"/>
            <a:endParaRPr lang="ru-RU" altLang="ru-RU" sz="2000">
              <a:latin typeface="Calibri" panose="020F0502020204030204" pitchFamily="34" charset="0"/>
            </a:endParaRPr>
          </a:p>
        </p:txBody>
      </p:sp>
      <p:pic>
        <p:nvPicPr>
          <p:cNvPr id="8197" name="Picture 8" descr="D:\КАРТИНКИ НА СЛАЙДИ\stock-vector-policeman-with-police-car-in-front-of-police-station-cartoon-flat-style-vector-illustration-6911910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571625"/>
            <a:ext cx="2166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4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251" y="214314"/>
            <a:ext cx="748969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ПОЛІЦЕЙСЬКА СТАНЦІЯ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D:\КАРТИНКИ НА СЛАЙДИ\stock-vector-policeman-with-police-car-in-front-of-police-station-cartoon-flat-style-vector-illustration-691191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8" y="1571626"/>
            <a:ext cx="323320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D:\КАРТИНКИ НА СЛАЙДИ\stock-photo-policeman-police-department-uniforms-car-safety-concept-42527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5" y="2786063"/>
            <a:ext cx="286345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6062" y="857251"/>
            <a:ext cx="4101704" cy="500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C00000"/>
                </a:solidFill>
              </a:rPr>
              <a:t>ЗАБЕЗПЕЧЕННІСТЬ</a:t>
            </a:r>
            <a:r>
              <a:rPr lang="uk-UA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6" name="Picture 4" descr="D:\КАРТИНКИ НА СЛАЙДИ\police-station-illustration-funny-39448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214438"/>
            <a:ext cx="224432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11"/>
          <p:cNvSpPr>
            <a:spLocks noChangeArrowheads="1"/>
          </p:cNvSpPr>
          <p:nvPr/>
        </p:nvSpPr>
        <p:spPr bwMode="auto">
          <a:xfrm>
            <a:off x="154782" y="2786064"/>
            <a:ext cx="2940844" cy="2308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uk-UA" alt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приміщенні  можуть бути передбачені кімнати для роботи  працівників ювенальної превенції з дітьми,  працівників ГРПП для оформлення  матеріалів  та членів  ГФ з ОГП, а також кімнати для відпочинку та прийняття їжі .</a:t>
            </a:r>
          </a:p>
        </p:txBody>
      </p:sp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>
            <a:off x="5185173" y="4357689"/>
            <a:ext cx="4488656" cy="2308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uk-UA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 оснащуються меблями, інвентарем, персональним комп’ютером з під’єднанням до інформаційних баз даних, що входять до єдиної інформаційної системи МВС, всесвітньої мережі Інтернет, іншою оргтехнікою, засобами зв’язку та спеціальними засобами індивідуального захисту, з розрахунку на одного ДОП, спеціальною юридичною літературою.</a:t>
            </a:r>
          </a:p>
        </p:txBody>
      </p:sp>
      <p:pic>
        <p:nvPicPr>
          <p:cNvPr id="5129" name="Picture 6" descr="D:\КАРТИНКИ НА СЛАЙДИ\stock-vector-stock-vector-illustration-of-character-policeman-at-interior-police-office-uniform-computer-on-427757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91" y="5214938"/>
            <a:ext cx="2476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 descr="D:\КАРТИНКИ НА СЛАЙДИ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" y="5214938"/>
            <a:ext cx="201731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8" descr="D:\КАРТИНКИ НА СЛАЙДИ\s682493831453539158_p56_i3_w59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17" y="3643313"/>
            <a:ext cx="193476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9" descr="D:\КАРТИНКИ НА СЛАЙДИ\images (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19" y="857250"/>
            <a:ext cx="18573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12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3290</TotalTime>
  <Words>1619</Words>
  <Application>Microsoft Office PowerPoint</Application>
  <PresentationFormat>Лист A4 (210x297 мм)</PresentationFormat>
  <Paragraphs>233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Calibri</vt:lpstr>
      <vt:lpstr>Angsana New</vt:lpstr>
      <vt:lpstr>Calibri Light</vt:lpstr>
      <vt:lpstr>Wingdings</vt:lpstr>
      <vt:lpstr>Verdana</vt:lpstr>
      <vt:lpstr>Тема Office</vt:lpstr>
      <vt:lpstr>Слайд 1</vt:lpstr>
      <vt:lpstr>Слайд 2</vt:lpstr>
      <vt:lpstr>ЩО ПЕРЕДБАЧАЄ СПІВПРАЦЯ ПОЛІЦІЇ ТА ГРОМАДИ?</vt:lpstr>
      <vt:lpstr>НАВІЩО COMMUNITY POLICING ПОТРІБНА ГРОМАДІ?</vt:lpstr>
      <vt:lpstr>НАВІЩО COMMUNITY POLICING ПОТРІБНА МІСЦЕВІЙ ВЛАДІ?</vt:lpstr>
      <vt:lpstr>НАВІЩО COMMUNITY POLICING ПОТРІБНА ПОЛІЦІЇ?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Tverdokhleb</dc:creator>
  <cp:lastModifiedBy>Пользователь Windows</cp:lastModifiedBy>
  <cp:revision>157</cp:revision>
  <cp:lastPrinted>2016-03-10T16:41:47Z</cp:lastPrinted>
  <dcterms:created xsi:type="dcterms:W3CDTF">2016-03-01T12:24:57Z</dcterms:created>
  <dcterms:modified xsi:type="dcterms:W3CDTF">2018-02-05T15:13:30Z</dcterms:modified>
</cp:coreProperties>
</file>