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79" r:id="rId5"/>
    <p:sldId id="277" r:id="rId6"/>
    <p:sldId id="278" r:id="rId7"/>
    <p:sldId id="270" r:id="rId8"/>
    <p:sldId id="261" r:id="rId9"/>
    <p:sldId id="300" r:id="rId10"/>
    <p:sldId id="293" r:id="rId11"/>
    <p:sldId id="289" r:id="rId12"/>
    <p:sldId id="262" r:id="rId13"/>
    <p:sldId id="291" r:id="rId14"/>
    <p:sldId id="263" r:id="rId15"/>
    <p:sldId id="264" r:id="rId16"/>
    <p:sldId id="295" r:id="rId17"/>
    <p:sldId id="274" r:id="rId18"/>
    <p:sldId id="296" r:id="rId19"/>
    <p:sldId id="285" r:id="rId20"/>
    <p:sldId id="290" r:id="rId21"/>
    <p:sldId id="299" r:id="rId22"/>
    <p:sldId id="298" r:id="rId23"/>
    <p:sldId id="301" r:id="rId24"/>
    <p:sldId id="294" r:id="rId25"/>
    <p:sldId id="276" r:id="rId26"/>
    <p:sldId id="275" r:id="rId27"/>
    <p:sldId id="302" r:id="rId28"/>
    <p:sldId id="287" r:id="rId29"/>
    <p:sldId id="282" r:id="rId30"/>
    <p:sldId id="283" r:id="rId31"/>
    <p:sldId id="288" r:id="rId32"/>
    <p:sldId id="286" r:id="rId33"/>
    <p:sldId id="297" r:id="rId34"/>
    <p:sldId id="284" r:id="rId35"/>
    <p:sldId id="292" r:id="rId36"/>
    <p:sldId id="268" r:id="rId37"/>
    <p:sldId id="271" r:id="rId38"/>
    <p:sldId id="273" r:id="rId39"/>
    <p:sldId id="272" r:id="rId40"/>
    <p:sldId id="303" r:id="rId41"/>
    <p:sldId id="304" r:id="rId42"/>
    <p:sldId id="305" r:id="rId43"/>
    <p:sldId id="267" r:id="rId44"/>
    <p:sldId id="281" r:id="rId45"/>
    <p:sldId id="26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A6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80D9-D224-4A14-BCCA-FA1830F9041A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A620-6987-4B9F-AD91-1054AAC87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673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80D9-D224-4A14-BCCA-FA1830F9041A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A620-6987-4B9F-AD91-1054AAC87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81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80D9-D224-4A14-BCCA-FA1830F9041A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A620-6987-4B9F-AD91-1054AAC87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75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80D9-D224-4A14-BCCA-FA1830F9041A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A620-6987-4B9F-AD91-1054AAC87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7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80D9-D224-4A14-BCCA-FA1830F9041A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A620-6987-4B9F-AD91-1054AAC87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819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80D9-D224-4A14-BCCA-FA1830F9041A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A620-6987-4B9F-AD91-1054AAC87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850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80D9-D224-4A14-BCCA-FA1830F9041A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A620-6987-4B9F-AD91-1054AAC87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32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80D9-D224-4A14-BCCA-FA1830F9041A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A620-6987-4B9F-AD91-1054AAC87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293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80D9-D224-4A14-BCCA-FA1830F9041A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A620-6987-4B9F-AD91-1054AAC87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28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80D9-D224-4A14-BCCA-FA1830F9041A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A620-6987-4B9F-AD91-1054AAC87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996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80D9-D224-4A14-BCCA-FA1830F9041A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A620-6987-4B9F-AD91-1054AAC87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03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A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D80D9-D224-4A14-BCCA-FA1830F9041A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2A620-6987-4B9F-AD91-1054AAC87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79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"/>
            <a:ext cx="9144000" cy="1773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57" y="442558"/>
            <a:ext cx="3930812" cy="946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13623" y="530991"/>
            <a:ext cx="265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152A65"/>
                </a:solidFill>
                <a:latin typeface="Arial Black" panose="020B0A04020102020204" pitchFamily="34" charset="0"/>
              </a:rPr>
              <a:t>ДНІПРО</a:t>
            </a:r>
            <a:endParaRPr lang="en-US" sz="4000" dirty="0">
              <a:solidFill>
                <a:srgbClr val="152A65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5335710" y="510096"/>
            <a:ext cx="2" cy="790336"/>
          </a:xfrm>
          <a:prstGeom prst="line">
            <a:avLst/>
          </a:prstGeom>
          <a:ln w="25400">
            <a:solidFill>
              <a:srgbClr val="152A65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Image" descr="Image"/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1" y="1810527"/>
            <a:ext cx="9178636" cy="611909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450274" y="3131120"/>
            <a:ext cx="82434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>
                <a:solidFill>
                  <a:schemeClr val="bg1"/>
                </a:solidFill>
                <a:latin typeface="Arial Black" panose="020B0A04020102020204" pitchFamily="34" charset="0"/>
              </a:rPr>
              <a:t>ПОЛІЦЕЙСЬКИЙ ОФІЦЕР ГРОМАДИ</a:t>
            </a:r>
            <a:endParaRPr lang="en-US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81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облеми у роботі дільничного:…"/>
          <p:cNvSpPr txBox="1"/>
          <p:nvPr/>
        </p:nvSpPr>
        <p:spPr>
          <a:xfrm>
            <a:off x="-160460" y="916901"/>
            <a:ext cx="9464919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Миколаївська та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вакулівська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знайомство з громадою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Відкриття поліцейських станцій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3" b="642"/>
          <a:stretch/>
        </p:blipFill>
        <p:spPr>
          <a:xfrm>
            <a:off x="303305" y="2446748"/>
            <a:ext cx="4425450" cy="3949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69" y="2446748"/>
            <a:ext cx="2611127" cy="1958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581" r="-1" b="11694"/>
          <a:stretch/>
        </p:blipFill>
        <p:spPr>
          <a:xfrm>
            <a:off x="5292632" y="4754532"/>
            <a:ext cx="3276602" cy="1811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5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облеми у роботі дільничного:…"/>
          <p:cNvSpPr txBox="1"/>
          <p:nvPr/>
        </p:nvSpPr>
        <p:spPr>
          <a:xfrm>
            <a:off x="-181585" y="1044781"/>
            <a:ext cx="9464919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Зеленодольська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знайомство з 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місцевими 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жителями </a:t>
            </a:r>
            <a:endParaRPr lang="uk-UA" sz="24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роздача візитівок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t="15555"/>
          <a:stretch/>
        </p:blipFill>
        <p:spPr>
          <a:xfrm>
            <a:off x="483577" y="2906369"/>
            <a:ext cx="4677508" cy="3342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519" y="2906369"/>
            <a:ext cx="2506965" cy="3342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5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облеми у роботі дільничного:…"/>
          <p:cNvSpPr txBox="1"/>
          <p:nvPr/>
        </p:nvSpPr>
        <p:spPr>
          <a:xfrm>
            <a:off x="-21125" y="915121"/>
            <a:ext cx="9186250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Царичанська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гречаноподівська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ОТГ              зустрічі з дітьми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0" y="2012118"/>
            <a:ext cx="4739054" cy="3159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8792" r="2758" b="15588"/>
          <a:stretch/>
        </p:blipFill>
        <p:spPr>
          <a:xfrm>
            <a:off x="4070838" y="3650750"/>
            <a:ext cx="4790362" cy="2938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6153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облеми у роботі дільничного:…"/>
          <p:cNvSpPr txBox="1"/>
          <p:nvPr/>
        </p:nvSpPr>
        <p:spPr>
          <a:xfrm>
            <a:off x="-237392" y="833765"/>
            <a:ext cx="9464919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Томаківська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endParaRPr lang="uk-UA" sz="24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Роз’яснення правил поводження на воді, дорозі та під час літніх канікул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07" y="2446748"/>
            <a:ext cx="3086371" cy="4115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02" y="2446748"/>
            <a:ext cx="3086371" cy="4115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79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6" y="1826731"/>
            <a:ext cx="3009933" cy="2257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облеми у роботі дільничного:…"/>
          <p:cNvSpPr txBox="1"/>
          <p:nvPr/>
        </p:nvSpPr>
        <p:spPr>
          <a:xfrm>
            <a:off x="-42250" y="807524"/>
            <a:ext cx="9186250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солонянська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та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першотравневська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ОТГ відвідування сімей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сжо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7" r="11157"/>
          <a:stretch/>
        </p:blipFill>
        <p:spPr>
          <a:xfrm>
            <a:off x="1004836" y="4448796"/>
            <a:ext cx="3009933" cy="2103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1" b="6410"/>
          <a:stretch/>
        </p:blipFill>
        <p:spPr>
          <a:xfrm>
            <a:off x="4840445" y="1838847"/>
            <a:ext cx="3066193" cy="2216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23778"/>
          <a:stretch/>
        </p:blipFill>
        <p:spPr>
          <a:xfrm>
            <a:off x="4840445" y="4441986"/>
            <a:ext cx="3066193" cy="2110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8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t="23181" r="1316" b="30395"/>
          <a:stretch/>
        </p:blipFill>
        <p:spPr>
          <a:xfrm>
            <a:off x="923194" y="1915816"/>
            <a:ext cx="3264844" cy="21467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Проблеми у роботі дільничного:…"/>
          <p:cNvSpPr txBox="1"/>
          <p:nvPr/>
        </p:nvSpPr>
        <p:spPr>
          <a:xfrm>
            <a:off x="-42250" y="874567"/>
            <a:ext cx="9353304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Богданівська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uk-UA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Саксаганська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божедарівська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аулівська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ОТГ розшукані зниклі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8" r="1574" b="13480"/>
          <a:stretch/>
        </p:blipFill>
        <p:spPr>
          <a:xfrm>
            <a:off x="5274878" y="1915816"/>
            <a:ext cx="2163587" cy="2173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49" y="4623465"/>
            <a:ext cx="3264844" cy="1978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5" r="1728" b="12509"/>
          <a:stretch/>
        </p:blipFill>
        <p:spPr>
          <a:xfrm>
            <a:off x="1311505" y="4450268"/>
            <a:ext cx="2118945" cy="2151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31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облеми у роботі дільничного:…"/>
          <p:cNvSpPr txBox="1"/>
          <p:nvPr/>
        </p:nvSpPr>
        <p:spPr>
          <a:xfrm>
            <a:off x="-237392" y="833765"/>
            <a:ext cx="9464919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Богданівська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endParaRPr lang="uk-UA" sz="24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Встановлення дорожніх знаків на небезпечних ділянках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077" y="2352466"/>
            <a:ext cx="3104313" cy="4139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17" y="2352466"/>
            <a:ext cx="3104313" cy="4139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7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3" y="2181271"/>
            <a:ext cx="3489493" cy="1962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58" y="2181271"/>
            <a:ext cx="2447558" cy="4351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облеми у роботі дільничного:…"/>
          <p:cNvSpPr txBox="1"/>
          <p:nvPr/>
        </p:nvSpPr>
        <p:spPr>
          <a:xfrm>
            <a:off x="-104652" y="884180"/>
            <a:ext cx="9353304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Личківська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практичне використання екіпірування в надзвичайних ситуаціях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3" y="4578944"/>
            <a:ext cx="3472961" cy="1953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90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облеми у роботі дільничного:…"/>
          <p:cNvSpPr txBox="1"/>
          <p:nvPr/>
        </p:nvSpPr>
        <p:spPr>
          <a:xfrm>
            <a:off x="-237392" y="1055364"/>
            <a:ext cx="9464919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Піщанська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endParaRPr lang="uk-UA" sz="24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Рятування тварини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40" b="4270"/>
          <a:stretch/>
        </p:blipFill>
        <p:spPr>
          <a:xfrm>
            <a:off x="307736" y="2739328"/>
            <a:ext cx="4008495" cy="2914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8" name="Группа 7"/>
          <p:cNvGrpSpPr/>
          <p:nvPr/>
        </p:nvGrpSpPr>
        <p:grpSpPr>
          <a:xfrm>
            <a:off x="4744078" y="2739328"/>
            <a:ext cx="4019342" cy="2928331"/>
            <a:chOff x="3858567" y="1559906"/>
            <a:chExt cx="5566787" cy="405573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3" b="3328"/>
            <a:stretch/>
          </p:blipFill>
          <p:spPr>
            <a:xfrm>
              <a:off x="3858567" y="1559906"/>
              <a:ext cx="5566787" cy="40557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7" name="Прямоугольник 6"/>
            <p:cNvSpPr/>
            <p:nvPr/>
          </p:nvSpPr>
          <p:spPr>
            <a:xfrm>
              <a:off x="5506495" y="5208071"/>
              <a:ext cx="2270929" cy="2512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51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облеми у роботі дільничного:…"/>
          <p:cNvSpPr txBox="1"/>
          <p:nvPr/>
        </p:nvSpPr>
        <p:spPr>
          <a:xfrm>
            <a:off x="-237392" y="1055364"/>
            <a:ext cx="9464919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Піщанська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r>
              <a:rPr lang="en-US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- COMMUNITY POLICING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ПОВЕРНУТИЙ ВЕЛОСИПЕД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56" y="2700237"/>
            <a:ext cx="5094654" cy="2962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92" y="2700237"/>
            <a:ext cx="2221506" cy="2962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39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4585856" cy="6879633"/>
          </a:xfrm>
          <a:prstGeom prst="rect">
            <a:avLst/>
          </a:prstGeom>
        </p:spPr>
      </p:pic>
      <p:sp>
        <p:nvSpPr>
          <p:cNvPr id="3" name="Дніпропетровська…"/>
          <p:cNvSpPr txBox="1"/>
          <p:nvPr/>
        </p:nvSpPr>
        <p:spPr>
          <a:xfrm>
            <a:off x="4807528" y="2034302"/>
            <a:ext cx="4170218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дНІПРОПЕТРОВСЬКА</a:t>
            </a:r>
            <a:endParaRPr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Область:</a:t>
            </a:r>
          </a:p>
          <a:p>
            <a:pPr algn="r"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endParaRPr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–  </a:t>
            </a:r>
            <a:r>
              <a:rPr lang="uk-UA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63 </a:t>
            </a:r>
            <a:r>
              <a:rPr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об’єднан</a:t>
            </a:r>
            <a:r>
              <a:rPr lang="uk-UA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і</a:t>
            </a:r>
            <a:r>
              <a:rPr lang="ru-UA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територіальн</a:t>
            </a:r>
            <a:r>
              <a:rPr lang="uk-UA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і</a:t>
            </a:r>
            <a:r>
              <a:rPr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громад</a:t>
            </a:r>
            <a:r>
              <a:rPr lang="uk-UA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и</a:t>
            </a:r>
            <a:endParaRPr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endParaRPr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–  </a:t>
            </a:r>
            <a:r>
              <a:rPr lang="ru-UA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  <a:r>
              <a:rPr lang="uk-UA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85 </a:t>
            </a:r>
            <a:r>
              <a:rPr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000 </a:t>
            </a:r>
            <a:r>
              <a:rPr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людей</a:t>
            </a:r>
            <a:r>
              <a:rPr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798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облеми у роботі дільничного:…"/>
          <p:cNvSpPr txBox="1"/>
          <p:nvPr/>
        </p:nvSpPr>
        <p:spPr>
          <a:xfrm>
            <a:off x="-237392" y="1055364"/>
            <a:ext cx="9464919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Піщанська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та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богданівська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Налагодження співпраці з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обсє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4" b="3484"/>
          <a:stretch/>
        </p:blipFill>
        <p:spPr>
          <a:xfrm>
            <a:off x="4811470" y="3293728"/>
            <a:ext cx="4092921" cy="2949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21" y="2565691"/>
            <a:ext cx="4206846" cy="3155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8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облеми у роботі дільничного:…"/>
          <p:cNvSpPr txBox="1"/>
          <p:nvPr/>
        </p:nvSpPr>
        <p:spPr>
          <a:xfrm>
            <a:off x="-237392" y="1055364"/>
            <a:ext cx="9464919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Випускні вечори 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личківській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та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томаківській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endParaRPr lang="uk-UA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37" y="2705521"/>
            <a:ext cx="1685610" cy="2996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80" y="2737896"/>
            <a:ext cx="5928529" cy="2964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65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облеми у роботі дільничного:…"/>
          <p:cNvSpPr txBox="1"/>
          <p:nvPr/>
        </p:nvSpPr>
        <p:spPr>
          <a:xfrm>
            <a:off x="-181585" y="926846"/>
            <a:ext cx="9464919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Святкування дня конституції України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та дня молоді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4" y="2001274"/>
            <a:ext cx="3556286" cy="2000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72148" y="4034894"/>
            <a:ext cx="2483160" cy="38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 Black" panose="020B0A04020102020204" pitchFamily="34" charset="0"/>
              </a:rPr>
              <a:t>Покровська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21" y="2018823"/>
            <a:ext cx="3493894" cy="1965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754686" y="4034894"/>
            <a:ext cx="2483160" cy="38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Личківська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6" y="4551316"/>
            <a:ext cx="3586440" cy="1793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72148" y="6432856"/>
            <a:ext cx="2483160" cy="38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Томаківська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21" y="4566448"/>
            <a:ext cx="3435796" cy="1747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4754686" y="6445314"/>
            <a:ext cx="3377432" cy="38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Першотравневська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7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125" y="1090246"/>
            <a:ext cx="9144000" cy="463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‘</a:t>
            </a:r>
            <a:endParaRPr lang="en-US" dirty="0"/>
          </a:p>
        </p:txBody>
      </p:sp>
      <p:sp>
        <p:nvSpPr>
          <p:cNvPr id="4" name="Проблеми у роботі дільничного:…"/>
          <p:cNvSpPr txBox="1"/>
          <p:nvPr/>
        </p:nvSpPr>
        <p:spPr>
          <a:xfrm>
            <a:off x="0" y="2272476"/>
            <a:ext cx="9186250" cy="2269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40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Виявлення адміністративних правопорушень</a:t>
            </a:r>
            <a:endParaRPr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6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облеми у роботі дільничного:…"/>
          <p:cNvSpPr txBox="1"/>
          <p:nvPr/>
        </p:nvSpPr>
        <p:spPr>
          <a:xfrm>
            <a:off x="-237392" y="833765"/>
            <a:ext cx="9464919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Піщанська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endParaRPr lang="uk-UA" sz="24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Притягнення до відповідальності за порушення благоустрою (ст. 152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купап</a:t>
            </a:r>
            <a:r>
              <a:rPr lang="uk-UA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)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08" y="2446748"/>
            <a:ext cx="2722318" cy="4058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7" b="17115"/>
          <a:stretch/>
        </p:blipFill>
        <p:spPr>
          <a:xfrm>
            <a:off x="4138248" y="3138197"/>
            <a:ext cx="4513384" cy="2820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облеми у роботі дільничного:…"/>
          <p:cNvSpPr txBox="1"/>
          <p:nvPr/>
        </p:nvSpPr>
        <p:spPr>
          <a:xfrm>
            <a:off x="-319209" y="979694"/>
            <a:ext cx="9353304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Царичанська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притягнення до відповідальності за продаж алкоголю малолітній дитині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" r="5027"/>
          <a:stretch/>
        </p:blipFill>
        <p:spPr>
          <a:xfrm>
            <a:off x="260229" y="2826723"/>
            <a:ext cx="4097214" cy="3072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16" y="2826724"/>
            <a:ext cx="4097215" cy="3072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51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облеми у роботі дільничного:…"/>
          <p:cNvSpPr txBox="1"/>
          <p:nvPr/>
        </p:nvSpPr>
        <p:spPr>
          <a:xfrm>
            <a:off x="-319209" y="941597"/>
            <a:ext cx="9353304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МИКОЛАЇВСЬКА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БОРОТЬБА  З БРАКОН’ЄРСТВОМ 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8" b="18190"/>
          <a:stretch/>
        </p:blipFill>
        <p:spPr>
          <a:xfrm>
            <a:off x="879231" y="4656712"/>
            <a:ext cx="2927838" cy="1893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81" y="2032165"/>
            <a:ext cx="3388579" cy="4518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t="11488" r="3713" b="6930"/>
          <a:stretch/>
        </p:blipFill>
        <p:spPr>
          <a:xfrm>
            <a:off x="931985" y="2032165"/>
            <a:ext cx="2875084" cy="2059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92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125" y="1090246"/>
            <a:ext cx="9144000" cy="463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‘</a:t>
            </a:r>
            <a:endParaRPr lang="en-US" dirty="0"/>
          </a:p>
        </p:txBody>
      </p:sp>
      <p:sp>
        <p:nvSpPr>
          <p:cNvPr id="6" name="Проблеми у роботі дільничного:…"/>
          <p:cNvSpPr txBox="1"/>
          <p:nvPr/>
        </p:nvSpPr>
        <p:spPr>
          <a:xfrm>
            <a:off x="0" y="2272477"/>
            <a:ext cx="9186250" cy="2269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4000" b="1" dirty="0">
                <a:solidFill>
                  <a:srgbClr val="152A65"/>
                </a:solidFill>
                <a:latin typeface="Arial Black" panose="020B0A04020102020204" pitchFamily="34" charset="0"/>
              </a:rPr>
              <a:t>Виявлення </a:t>
            </a:r>
            <a:endParaRPr lang="uk-UA" sz="4000" b="1" dirty="0" smtClean="0">
              <a:solidFill>
                <a:srgbClr val="152A65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40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кримінальних </a:t>
            </a:r>
            <a:r>
              <a:rPr lang="uk-UA" sz="4000" b="1" dirty="0">
                <a:solidFill>
                  <a:srgbClr val="152A65"/>
                </a:solidFill>
                <a:latin typeface="Arial Black" panose="020B0A04020102020204" pitchFamily="34" charset="0"/>
              </a:rPr>
              <a:t>правопорушень</a:t>
            </a:r>
            <a:endParaRPr lang="uk-UA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36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облеми у роботі дільничного:…"/>
          <p:cNvSpPr txBox="1"/>
          <p:nvPr/>
        </p:nvSpPr>
        <p:spPr>
          <a:xfrm>
            <a:off x="-125777" y="1055363"/>
            <a:ext cx="9353304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Новоолександрівська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ОТГ затримання 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озброєного хулігана (ч.4 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ст. 296 ККУ)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6" r="5114" b="8883"/>
          <a:stretch/>
        </p:blipFill>
        <p:spPr>
          <a:xfrm>
            <a:off x="362682" y="2242041"/>
            <a:ext cx="3099288" cy="3367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4" t="11989" r="2766" b="15284"/>
          <a:stretch/>
        </p:blipFill>
        <p:spPr>
          <a:xfrm>
            <a:off x="4317023" y="2213190"/>
            <a:ext cx="3745524" cy="2426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827" r="-248" b="10865"/>
          <a:stretch/>
        </p:blipFill>
        <p:spPr>
          <a:xfrm>
            <a:off x="2978394" y="4470891"/>
            <a:ext cx="2677258" cy="1969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12994" y="4147683"/>
            <a:ext cx="1939251" cy="2585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76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облеми у роботі дільничного:…"/>
          <p:cNvSpPr txBox="1"/>
          <p:nvPr/>
        </p:nvSpPr>
        <p:spPr>
          <a:xfrm>
            <a:off x="-319209" y="1081740"/>
            <a:ext cx="9353304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Царичанська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виявлення </a:t>
            </a:r>
            <a:endParaRPr lang="uk-UA" sz="24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420 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кущів конопель (ст. 310 ККУ)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8" y="2261786"/>
            <a:ext cx="3167797" cy="4223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43" y="2261786"/>
            <a:ext cx="3933703" cy="2950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5"/>
          <a:stretch/>
        </p:blipFill>
        <p:spPr>
          <a:xfrm>
            <a:off x="6087577" y="4252932"/>
            <a:ext cx="2203569" cy="2300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9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720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облеми у роботі дільничного:…"/>
          <p:cNvSpPr txBox="1"/>
          <p:nvPr/>
        </p:nvSpPr>
        <p:spPr>
          <a:xfrm>
            <a:off x="-24666" y="88013"/>
            <a:ext cx="9186250" cy="161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8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Урочистий випуск поліцейських офіцерів громади на </a:t>
            </a:r>
            <a:r>
              <a:rPr lang="uk-UA" sz="2800" b="1" dirty="0" err="1" smtClean="0">
                <a:solidFill>
                  <a:srgbClr val="152A65"/>
                </a:solidFill>
                <a:latin typeface="Arial Black" panose="020B0A04020102020204" pitchFamily="34" charset="0"/>
              </a:rPr>
              <a:t>софіївській</a:t>
            </a:r>
            <a:r>
              <a:rPr lang="uk-UA" sz="28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 площі м. </a:t>
            </a:r>
            <a:r>
              <a:rPr lang="uk-UA" sz="2800" b="1" dirty="0" err="1" smtClean="0">
                <a:solidFill>
                  <a:srgbClr val="152A65"/>
                </a:solidFill>
                <a:latin typeface="Arial Black" panose="020B0A04020102020204" pitchFamily="34" charset="0"/>
              </a:rPr>
              <a:t>київ</a:t>
            </a:r>
            <a:endParaRPr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550"/>
            <a:ext cx="91440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7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облеми у роботі дільничного:…"/>
          <p:cNvSpPr txBox="1"/>
          <p:nvPr/>
        </p:nvSpPr>
        <p:spPr>
          <a:xfrm>
            <a:off x="-319209" y="1081740"/>
            <a:ext cx="9353304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сОЛОНЯНСЬКА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виявлений пістолет у раніше судимого (ст. 263 ККУ)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6" r="7710"/>
          <a:stretch/>
        </p:blipFill>
        <p:spPr>
          <a:xfrm>
            <a:off x="800100" y="2837167"/>
            <a:ext cx="2730013" cy="3056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2" r="11377"/>
          <a:stretch/>
        </p:blipFill>
        <p:spPr>
          <a:xfrm rot="16200000">
            <a:off x="4877533" y="2232696"/>
            <a:ext cx="3056424" cy="4265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15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облеми у роботі дільничного:…"/>
          <p:cNvSpPr txBox="1"/>
          <p:nvPr/>
        </p:nvSpPr>
        <p:spPr>
          <a:xfrm>
            <a:off x="-181585" y="989742"/>
            <a:ext cx="9464919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Новоолександрівська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ОТГ </a:t>
            </a:r>
            <a:r>
              <a:rPr lang="uk-UA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затримання </a:t>
            </a:r>
            <a:endParaRPr lang="uk-UA" sz="24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крадіїв </a:t>
            </a:r>
            <a:r>
              <a:rPr lang="uk-UA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на 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місці вчинення злочину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(ч.3 ст. 185 ККУ)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6" r="2174" b="4348"/>
          <a:stretch/>
        </p:blipFill>
        <p:spPr>
          <a:xfrm>
            <a:off x="404447" y="2779447"/>
            <a:ext cx="5064368" cy="3342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8" r="5817"/>
          <a:stretch/>
        </p:blipFill>
        <p:spPr>
          <a:xfrm>
            <a:off x="6128235" y="2743693"/>
            <a:ext cx="2505810" cy="1491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3" t="19343" r="27036" b="17683"/>
          <a:stretch/>
        </p:blipFill>
        <p:spPr>
          <a:xfrm>
            <a:off x="6137030" y="4712462"/>
            <a:ext cx="2497015" cy="1588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18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облеми у роботі дільничного:…"/>
          <p:cNvSpPr txBox="1"/>
          <p:nvPr/>
        </p:nvSpPr>
        <p:spPr>
          <a:xfrm>
            <a:off x="-237393" y="874567"/>
            <a:ext cx="9464919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Богданівська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та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карпівська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затримання</a:t>
            </a: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крадіїв</a:t>
            </a: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місці</a:t>
            </a: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вчинення</a:t>
            </a: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злочину</a:t>
            </a: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(ч.3 ст. 185 </a:t>
            </a: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ККУ)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1" y="2818598"/>
            <a:ext cx="2184762" cy="2913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009346" y="3273840"/>
            <a:ext cx="783771" cy="2960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244" y="4710607"/>
            <a:ext cx="3337646" cy="1877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244" y="2507704"/>
            <a:ext cx="3250420" cy="1828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t="6914" r="8303"/>
          <a:stretch/>
        </p:blipFill>
        <p:spPr>
          <a:xfrm>
            <a:off x="6557481" y="2818598"/>
            <a:ext cx="2286796" cy="31979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7308993" y="3447426"/>
            <a:ext cx="783771" cy="2960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94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облеми у роботі дільничного:…"/>
          <p:cNvSpPr txBox="1"/>
          <p:nvPr/>
        </p:nvSpPr>
        <p:spPr>
          <a:xfrm>
            <a:off x="-181585" y="1028966"/>
            <a:ext cx="9464919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Піщанська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endParaRPr lang="uk-UA" sz="24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Порушення вимог використання земель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(ст. 254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Кку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4" y="2572378"/>
            <a:ext cx="3017073" cy="402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21916" r="6692" b="21128"/>
          <a:stretch/>
        </p:blipFill>
        <p:spPr>
          <a:xfrm>
            <a:off x="4220307" y="2572378"/>
            <a:ext cx="4541855" cy="2180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62" b="10753"/>
          <a:stretch/>
        </p:blipFill>
        <p:spPr>
          <a:xfrm>
            <a:off x="6883120" y="5145095"/>
            <a:ext cx="1879042" cy="14500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0" b="8719"/>
          <a:stretch/>
        </p:blipFill>
        <p:spPr>
          <a:xfrm>
            <a:off x="4220307" y="5145095"/>
            <a:ext cx="2078235" cy="14500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5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облеми у роботі дільничного:…"/>
          <p:cNvSpPr txBox="1"/>
          <p:nvPr/>
        </p:nvSpPr>
        <p:spPr>
          <a:xfrm>
            <a:off x="-237392" y="1055363"/>
            <a:ext cx="9464919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Першотравневська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та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Царичанська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endParaRPr lang="uk-UA" sz="24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Розшуканий транспорт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3" t="5682"/>
          <a:stretch/>
        </p:blipFill>
        <p:spPr>
          <a:xfrm>
            <a:off x="894503" y="4493256"/>
            <a:ext cx="3023103" cy="2068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Группа 5"/>
          <p:cNvGrpSpPr/>
          <p:nvPr/>
        </p:nvGrpSpPr>
        <p:grpSpPr>
          <a:xfrm>
            <a:off x="4587750" y="2796552"/>
            <a:ext cx="4099742" cy="2772797"/>
            <a:chOff x="4738468" y="2867467"/>
            <a:chExt cx="4099742" cy="277279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" b="10446"/>
            <a:stretch/>
          </p:blipFill>
          <p:spPr>
            <a:xfrm>
              <a:off x="4738468" y="2867467"/>
              <a:ext cx="4099742" cy="27727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5" name="Прямоугольник 4"/>
            <p:cNvSpPr/>
            <p:nvPr/>
          </p:nvSpPr>
          <p:spPr>
            <a:xfrm>
              <a:off x="7889351" y="3219812"/>
              <a:ext cx="223331" cy="8341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2"/>
          <a:stretch/>
        </p:blipFill>
        <p:spPr>
          <a:xfrm>
            <a:off x="894502" y="2256671"/>
            <a:ext cx="3023103" cy="1926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85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облеми у роботі дільничного:…"/>
          <p:cNvSpPr txBox="1"/>
          <p:nvPr/>
        </p:nvSpPr>
        <p:spPr>
          <a:xfrm>
            <a:off x="-160460" y="907297"/>
            <a:ext cx="9464919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Томаківська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богданівська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карпівська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endParaRPr lang="uk-UA" sz="24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Розкриті крадіжки (ч.1 ст. 185 </a:t>
            </a:r>
            <a:r>
              <a:rPr lang="uk-UA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кку</a:t>
            </a:r>
            <a:r>
              <a:rPr lang="uk-UA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7" y="2108851"/>
            <a:ext cx="3163450" cy="4217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9" r="19237"/>
          <a:stretch/>
        </p:blipFill>
        <p:spPr>
          <a:xfrm rot="10800000">
            <a:off x="4946050" y="2121924"/>
            <a:ext cx="3030314" cy="1925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9" name="Группа 8"/>
          <p:cNvGrpSpPr/>
          <p:nvPr/>
        </p:nvGrpSpPr>
        <p:grpSpPr>
          <a:xfrm>
            <a:off x="4946048" y="4406609"/>
            <a:ext cx="3030315" cy="2154592"/>
            <a:chOff x="3933553" y="3057436"/>
            <a:chExt cx="2577780" cy="168651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5" b="51635"/>
            <a:stretch/>
          </p:blipFill>
          <p:spPr>
            <a:xfrm>
              <a:off x="3933553" y="3057436"/>
              <a:ext cx="2577780" cy="16865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8" name="Прямоугольник 7"/>
            <p:cNvSpPr/>
            <p:nvPr/>
          </p:nvSpPr>
          <p:spPr>
            <a:xfrm>
              <a:off x="4934410" y="3220496"/>
              <a:ext cx="511796" cy="18790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0" y="0"/>
            <a:ext cx="9144000" cy="874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облеми у роботі дільничного:…"/>
          <p:cNvSpPr txBox="1"/>
          <p:nvPr/>
        </p:nvSpPr>
        <p:spPr>
          <a:xfrm>
            <a:off x="-42250" y="-4233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Результати роботи </a:t>
            </a:r>
          </a:p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поліцейських офіцерів громади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86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641837" y="0"/>
            <a:ext cx="10243038" cy="6858000"/>
          </a:xfrm>
          <a:prstGeom prst="rect">
            <a:avLst/>
          </a:prstGeom>
          <a:blipFill dpi="0" rotWithShape="1">
            <a:blip r:embed="rId2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ЦЕ той, хто завжди буде поряд…"/>
          <p:cNvSpPr txBox="1"/>
          <p:nvPr/>
        </p:nvSpPr>
        <p:spPr>
          <a:xfrm>
            <a:off x="526473" y="3298412"/>
            <a:ext cx="8617527" cy="161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800" b="1" cap="all" dirty="0">
                <a:solidFill>
                  <a:schemeClr val="bg1"/>
                </a:solidFill>
                <a:latin typeface="Arial Black" panose="020B0A04020102020204" pitchFamily="34" charset="0"/>
                <a:ea typeface="Helvetica"/>
                <a:cs typeface="Helvetica"/>
              </a:rPr>
              <a:t>ПОЛІЦЕЙСЬКИЙ ОФІЦЕР ГРОМАДИ -</a:t>
            </a:r>
          </a:p>
          <a:p>
            <a:pPr algn="l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800" b="1" cap="all" dirty="0">
                <a:solidFill>
                  <a:schemeClr val="bg1"/>
                </a:solidFill>
                <a:latin typeface="Arial Black" panose="020B0A04020102020204" pitchFamily="34" charset="0"/>
                <a:ea typeface="Helvetica"/>
                <a:cs typeface="Helvetica"/>
              </a:rPr>
              <a:t>ЦЕ ТОЙ, ХТО ЗАВЖДИ БУДЕ ПОРЯД</a:t>
            </a:r>
          </a:p>
          <a:p>
            <a:pPr algn="l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800" b="1" cap="all" dirty="0">
                <a:solidFill>
                  <a:schemeClr val="bg1"/>
                </a:solidFill>
                <a:latin typeface="Arial Black" panose="020B0A04020102020204" pitchFamily="34" charset="0"/>
                <a:ea typeface="Helvetica"/>
                <a:cs typeface="Helvetica"/>
              </a:rPr>
              <a:t>З ТИМИ, ХТО НА НЬОГО ЧЕКАЄ</a:t>
            </a:r>
            <a:endParaRPr sz="2800" b="1" cap="all" dirty="0">
              <a:solidFill>
                <a:schemeClr val="bg1"/>
              </a:solidFill>
              <a:latin typeface="Arial Black" panose="020B0A04020102020204" pitchFamily="34" charset="0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1561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2" name="Національна поліція забезпечить:…"/>
          <p:cNvSpPr txBox="1"/>
          <p:nvPr/>
        </p:nvSpPr>
        <p:spPr>
          <a:xfrm>
            <a:off x="468301" y="519105"/>
            <a:ext cx="8790869" cy="457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Національна</a:t>
            </a:r>
            <a:r>
              <a:rPr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поліція</a:t>
            </a:r>
            <a:r>
              <a:rPr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забезпеч</a:t>
            </a:r>
            <a:r>
              <a:rPr lang="uk-UA"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ує</a:t>
            </a:r>
            <a:r>
              <a:rPr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:</a:t>
            </a:r>
            <a:endParaRPr lang="uk-UA" sz="28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endParaRPr lang="uk-UA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endParaRPr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530181" indent="-530181">
              <a:lnSpc>
                <a:spcPct val="120000"/>
              </a:lnSpc>
              <a:buSzPct val="100000"/>
              <a:buAutoNum type="arabicPeriod"/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Додаткові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посади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поліцейських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офіцерів</a:t>
            </a:r>
            <a:r>
              <a:rPr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  <a:endParaRPr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530181" indent="-530181">
              <a:lnSpc>
                <a:spcPct val="120000"/>
              </a:lnSpc>
              <a:buSzPct val="100000"/>
              <a:buAutoNum type="arabicPeriod"/>
              <a:defRPr sz="320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Прозорий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конкурсний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відбір</a:t>
            </a:r>
            <a:r>
              <a:rPr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  <a:endParaRPr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530181" indent="-530181">
              <a:lnSpc>
                <a:spcPct val="120000"/>
              </a:lnSpc>
              <a:buSzPct val="100000"/>
              <a:buAutoNum type="arabicPeriod"/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Спеціальну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підготовку</a:t>
            </a:r>
            <a:r>
              <a:rPr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  <a:endParaRPr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530181" indent="-530181">
              <a:lnSpc>
                <a:spcPct val="120000"/>
              </a:lnSpc>
              <a:buSzPct val="100000"/>
              <a:buAutoNum type="arabicPeriod"/>
              <a:defRPr sz="320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Обслуговування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поліцейським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тільки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його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громади</a:t>
            </a:r>
            <a:r>
              <a:rPr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  <a:endParaRPr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530181" indent="-530181">
              <a:lnSpc>
                <a:spcPct val="120000"/>
              </a:lnSpc>
              <a:buSzPct val="100000"/>
              <a:buAutoNum type="arabicPeriod"/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Постійне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перебування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офіцера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на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території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громади</a:t>
            </a:r>
            <a:r>
              <a:rPr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  <a:endParaRPr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530181" indent="-530181">
              <a:lnSpc>
                <a:spcPct val="120000"/>
              </a:lnSpc>
              <a:buSzPct val="100000"/>
              <a:buAutoNum type="arabicPeriod"/>
              <a:defRPr sz="320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Акцент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на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попередженні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–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щоденний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контакт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з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людьми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  <a:p>
            <a:pPr marL="530181" indent="-530181">
              <a:lnSpc>
                <a:spcPct val="120000"/>
              </a:lnSpc>
              <a:buSzPct val="100000"/>
              <a:buAutoNum type="arabicPeriod"/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Звітування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про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свою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діяльність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перед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громадою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09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Рисунок 8" descr="Рисунок 8"/>
          <p:cNvPicPr>
            <a:picLocks noChangeAspect="1"/>
          </p:cNvPicPr>
          <p:nvPr/>
        </p:nvPicPr>
        <p:blipFill>
          <a:blip r:embed="rId2">
            <a:alphaModFix amt="15000"/>
            <a:extLst/>
          </a:blip>
          <a:stretch>
            <a:fillRect/>
          </a:stretch>
        </p:blipFill>
        <p:spPr>
          <a:xfrm>
            <a:off x="-1647761" y="-676025"/>
            <a:ext cx="12439522" cy="754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Громада долучиться:…"/>
          <p:cNvSpPr txBox="1"/>
          <p:nvPr/>
        </p:nvSpPr>
        <p:spPr>
          <a:xfrm>
            <a:off x="599149" y="989930"/>
            <a:ext cx="8144858" cy="4555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Громада</a:t>
            </a:r>
            <a:r>
              <a:rPr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долуч</a:t>
            </a:r>
            <a:r>
              <a:rPr lang="uk-UA"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ається</a:t>
            </a:r>
            <a:r>
              <a:rPr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:</a:t>
            </a:r>
            <a:endParaRPr lang="uk-UA" sz="28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endParaRPr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530181" indent="-530181">
              <a:lnSpc>
                <a:spcPct val="120000"/>
              </a:lnSpc>
              <a:buSzPct val="100000"/>
              <a:buAutoNum type="arabicPeriod"/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Виділ</a:t>
            </a:r>
            <a:r>
              <a:rPr lang="uk-UA" sz="2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яє</a:t>
            </a:r>
            <a:r>
              <a:rPr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приміщення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під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робоче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місце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  <a:p>
            <a:pPr marL="530181" indent="-530181">
              <a:lnSpc>
                <a:spcPct val="120000"/>
              </a:lnSpc>
              <a:buSzPct val="100000"/>
              <a:buAutoNum type="arabicPeriod"/>
              <a:defRPr sz="320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Нада</a:t>
            </a: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є</a:t>
            </a:r>
            <a:r>
              <a:rPr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меблі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та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оргтехніку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  <a:p>
            <a:pPr marL="530181" indent="-530181">
              <a:lnSpc>
                <a:spcPct val="120000"/>
              </a:lnSpc>
              <a:buSzPct val="100000"/>
              <a:buAutoNum type="arabicPeriod"/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Допом</a:t>
            </a:r>
            <a:r>
              <a:rPr lang="uk-UA" sz="2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агає</a:t>
            </a:r>
            <a:r>
              <a:rPr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зі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службовим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житлом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(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за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необхідності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).</a:t>
            </a:r>
          </a:p>
          <a:p>
            <a:pPr algn="l">
              <a:lnSpc>
                <a:spcPct val="120000"/>
              </a:lnSpc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20000"/>
              </a:lnSpc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endParaRPr sz="2672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20000"/>
              </a:lnSpc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endParaRPr sz="2672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9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13239" y="-55741"/>
            <a:ext cx="9917723" cy="6913742"/>
          </a:xfrm>
          <a:prstGeom prst="rect">
            <a:avLst/>
          </a:prstGeom>
          <a:blipFill dpi="0" rotWithShape="1">
            <a:blip r:embed="rId2" cstate="print">
              <a:alphaModFix am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0" name="НПУ та громада забезпечать:…"/>
          <p:cNvSpPr txBox="1"/>
          <p:nvPr/>
        </p:nvSpPr>
        <p:spPr>
          <a:xfrm>
            <a:off x="652938" y="1221249"/>
            <a:ext cx="7282443" cy="4415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solidFill>
                  <a:schemeClr val="bg1"/>
                </a:solidFill>
                <a:latin typeface="Arial Black" panose="020B0A04020102020204" pitchFamily="34" charset="0"/>
              </a:rPr>
              <a:t>НПУ </a:t>
            </a:r>
            <a:r>
              <a:rPr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та</a:t>
            </a:r>
            <a:r>
              <a:rPr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громада</a:t>
            </a:r>
            <a:r>
              <a:rPr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забезп</a:t>
            </a:r>
            <a:r>
              <a:rPr lang="uk-UA"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ечують</a:t>
            </a:r>
            <a:r>
              <a:rPr lang="uk-UA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:</a:t>
            </a:r>
            <a:endParaRPr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530181" indent="-530181">
              <a:lnSpc>
                <a:spcPct val="120000"/>
              </a:lnSpc>
              <a:buSzPct val="100000"/>
              <a:buAutoNum type="arabicPeriod"/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Автомобіль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та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паливно-мастильні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матеріали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  <a:p>
            <a:pPr marL="530181" indent="-530181">
              <a:lnSpc>
                <a:spcPct val="120000"/>
              </a:lnSpc>
              <a:buSzPct val="100000"/>
              <a:buAutoNum type="arabicPeriod"/>
              <a:defRPr sz="3200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Обладнання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для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автомобіля</a:t>
            </a:r>
            <a:r>
              <a:rPr sz="2000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  <a:p>
            <a:pPr marL="530181" indent="-530181">
              <a:lnSpc>
                <a:spcPct val="120000"/>
              </a:lnSpc>
              <a:buSzPct val="100000"/>
              <a:buAutoNum type="arabicPeriod"/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endParaRPr sz="225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20000"/>
              </a:lnSpc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endParaRPr sz="2672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endParaRPr sz="2672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endParaRPr sz="2672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20000"/>
              </a:lnSpc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endParaRPr sz="2672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20000"/>
              </a:lnSpc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endParaRPr sz="2672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07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720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облеми у роботі дільничного:…"/>
          <p:cNvSpPr txBox="1"/>
          <p:nvPr/>
        </p:nvSpPr>
        <p:spPr>
          <a:xfrm>
            <a:off x="-24666" y="88013"/>
            <a:ext cx="9186250" cy="161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8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Урочистий випуск поліцейських офіцерів громади на </a:t>
            </a:r>
            <a:r>
              <a:rPr lang="uk-UA" sz="2800" b="1" dirty="0" err="1" smtClean="0">
                <a:solidFill>
                  <a:srgbClr val="152A65"/>
                </a:solidFill>
                <a:latin typeface="Arial Black" panose="020B0A04020102020204" pitchFamily="34" charset="0"/>
              </a:rPr>
              <a:t>софіївській</a:t>
            </a:r>
            <a:r>
              <a:rPr lang="uk-UA" sz="28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 площі м. </a:t>
            </a:r>
            <a:r>
              <a:rPr lang="uk-UA" sz="2800" b="1" dirty="0" err="1" smtClean="0">
                <a:solidFill>
                  <a:srgbClr val="152A65"/>
                </a:solidFill>
                <a:latin typeface="Arial Black" panose="020B0A04020102020204" pitchFamily="34" charset="0"/>
              </a:rPr>
              <a:t>київ</a:t>
            </a:r>
            <a:endParaRPr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51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4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1195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облеми у роботі дільничного:…"/>
          <p:cNvSpPr txBox="1"/>
          <p:nvPr/>
        </p:nvSpPr>
        <p:spPr>
          <a:xfrm>
            <a:off x="0" y="125280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Приклади належного виконання умов меморандумів. Поліцейська станція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7" y="3182064"/>
            <a:ext cx="3719146" cy="2789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3" b="13504"/>
          <a:stretch/>
        </p:blipFill>
        <p:spPr>
          <a:xfrm>
            <a:off x="4550875" y="3190856"/>
            <a:ext cx="4264269" cy="2780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153865" y="2340335"/>
            <a:ext cx="3925765" cy="657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4451840" y="2329961"/>
            <a:ext cx="4463560" cy="657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облеми у роботі дільничного:…"/>
          <p:cNvSpPr txBox="1"/>
          <p:nvPr/>
        </p:nvSpPr>
        <p:spPr>
          <a:xfrm>
            <a:off x="0" y="2451805"/>
            <a:ext cx="1324462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До: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Проблеми у роботі дільничного:…"/>
          <p:cNvSpPr txBox="1"/>
          <p:nvPr/>
        </p:nvSpPr>
        <p:spPr>
          <a:xfrm>
            <a:off x="4550875" y="2445813"/>
            <a:ext cx="1324462" cy="51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після: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роблеми у роботі дільничного:…"/>
          <p:cNvSpPr txBox="1"/>
          <p:nvPr/>
        </p:nvSpPr>
        <p:spPr>
          <a:xfrm>
            <a:off x="-181585" y="1506590"/>
            <a:ext cx="9464919" cy="51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Царичанська</a:t>
            </a:r>
            <a:r>
              <a:rPr lang="uk-UA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endParaRPr lang="uk-UA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82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1118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облеми у роботі дільничного:…"/>
          <p:cNvSpPr txBox="1"/>
          <p:nvPr/>
        </p:nvSpPr>
        <p:spPr>
          <a:xfrm>
            <a:off x="0" y="97426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Приклади належного виконання умов меморандумів. Поліцейська станція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83627" y="2340335"/>
            <a:ext cx="2589335" cy="657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4451840" y="2329961"/>
            <a:ext cx="4366845" cy="657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облеми у роботі дільничного:…"/>
          <p:cNvSpPr txBox="1"/>
          <p:nvPr/>
        </p:nvSpPr>
        <p:spPr>
          <a:xfrm>
            <a:off x="729762" y="2451805"/>
            <a:ext cx="1324462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До: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Проблеми у роботі дільничного:…"/>
          <p:cNvSpPr txBox="1"/>
          <p:nvPr/>
        </p:nvSpPr>
        <p:spPr>
          <a:xfrm>
            <a:off x="4550875" y="2445813"/>
            <a:ext cx="1324462" cy="51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після: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3" y="3227776"/>
            <a:ext cx="2373174" cy="3164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Проблеми у роботі дільничного:…"/>
          <p:cNvSpPr txBox="1"/>
          <p:nvPr/>
        </p:nvSpPr>
        <p:spPr>
          <a:xfrm>
            <a:off x="-139335" y="1445330"/>
            <a:ext cx="9464919" cy="51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Юр’ївська</a:t>
            </a:r>
            <a:r>
              <a:rPr lang="uk-UA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endParaRPr lang="uk-UA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 b="15899"/>
          <a:stretch/>
        </p:blipFill>
        <p:spPr>
          <a:xfrm>
            <a:off x="5888513" y="4791808"/>
            <a:ext cx="2930172" cy="1840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75" y="3303166"/>
            <a:ext cx="2579077" cy="1934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4882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1213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облеми у роботі дільничного:…"/>
          <p:cNvSpPr txBox="1"/>
          <p:nvPr/>
        </p:nvSpPr>
        <p:spPr>
          <a:xfrm>
            <a:off x="0" y="127050"/>
            <a:ext cx="9186250" cy="95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Приклади належного виконання умов меморандумів. Поліцейська станція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3866" y="2340335"/>
            <a:ext cx="3310304" cy="657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3827586" y="2340335"/>
            <a:ext cx="4463560" cy="657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облеми у роботі дільничного:…"/>
          <p:cNvSpPr txBox="1"/>
          <p:nvPr/>
        </p:nvSpPr>
        <p:spPr>
          <a:xfrm>
            <a:off x="0" y="2451805"/>
            <a:ext cx="1324462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До: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Проблеми у роботі дільничного:…"/>
          <p:cNvSpPr txBox="1"/>
          <p:nvPr/>
        </p:nvSpPr>
        <p:spPr>
          <a:xfrm>
            <a:off x="3926621" y="2456187"/>
            <a:ext cx="1324462" cy="51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після: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6" b="18649"/>
          <a:stretch/>
        </p:blipFill>
        <p:spPr>
          <a:xfrm>
            <a:off x="266578" y="3209191"/>
            <a:ext cx="3083290" cy="3378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254" y="3202803"/>
            <a:ext cx="5079654" cy="33851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Проблеми у роботі дільничного:…"/>
          <p:cNvSpPr txBox="1"/>
          <p:nvPr/>
        </p:nvSpPr>
        <p:spPr>
          <a:xfrm>
            <a:off x="-160460" y="1518817"/>
            <a:ext cx="9464919" cy="51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миколаївська </a:t>
            </a:r>
            <a:r>
              <a:rPr lang="uk-UA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отг</a:t>
            </a:r>
            <a:r>
              <a:rPr lang="uk-UA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петропавлівського</a:t>
            </a:r>
            <a:r>
              <a:rPr lang="uk-UA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р-ну</a:t>
            </a:r>
            <a:endParaRPr lang="uk-UA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2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якую…"/>
          <p:cNvSpPr txBox="1"/>
          <p:nvPr/>
        </p:nvSpPr>
        <p:spPr>
          <a:xfrm>
            <a:off x="465992" y="1237289"/>
            <a:ext cx="8071339" cy="3549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80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800" dirty="0">
                <a:solidFill>
                  <a:schemeClr val="bg1"/>
                </a:solidFill>
                <a:latin typeface="Arial Black" panose="020B0A04020102020204" pitchFamily="34" charset="0"/>
              </a:rPr>
              <a:t>Посилання на спільноту поліцейських офіцерів громади дніпропетровської області на 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FACEBOOK</a:t>
            </a:r>
            <a:r>
              <a:rPr lang="uk-UA" sz="2800" dirty="0">
                <a:solidFill>
                  <a:schemeClr val="bg1"/>
                </a:solidFill>
                <a:latin typeface="Arial Black" panose="020B0A0402010202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>
              <a:defRPr sz="8000" cap="all">
                <a:latin typeface="Helvetica"/>
                <a:ea typeface="Helvetica"/>
                <a:cs typeface="Helvetica"/>
                <a:sym typeface="Helvetica"/>
              </a:defRPr>
            </a:pP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>
              <a:defRPr sz="8000" cap="all">
                <a:latin typeface="Helvetica"/>
                <a:ea typeface="Helvetica"/>
                <a:cs typeface="Helvetica"/>
                <a:sym typeface="Helvetica"/>
              </a:defRPr>
            </a:pP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>
              <a:defRPr sz="8000" cap="all">
                <a:latin typeface="Helvetica"/>
                <a:ea typeface="Helvetica"/>
                <a:cs typeface="Helvetica"/>
                <a:sym typeface="Helvetica"/>
              </a:defRPr>
            </a:pP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defRPr sz="80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Поліцейський-офіцер-громади-в-Дніпропетровській-області-573388853106863/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60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якую…"/>
          <p:cNvSpPr txBox="1"/>
          <p:nvPr/>
        </p:nvSpPr>
        <p:spPr>
          <a:xfrm>
            <a:off x="1849300" y="3232600"/>
            <a:ext cx="5363648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0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sz="7200" dirty="0">
                <a:solidFill>
                  <a:schemeClr val="bg1"/>
                </a:solidFill>
                <a:latin typeface="Arial Black" panose="020B0A04020102020204" pitchFamily="34" charset="0"/>
              </a:rPr>
              <a:t>Дяк</a:t>
            </a:r>
            <a:r>
              <a:rPr lang="uk-UA" sz="7200" dirty="0" err="1">
                <a:solidFill>
                  <a:schemeClr val="bg1"/>
                </a:solidFill>
                <a:latin typeface="Arial Black" panose="020B0A04020102020204" pitchFamily="34" charset="0"/>
              </a:rPr>
              <a:t>уємо</a:t>
            </a:r>
            <a:endParaRPr sz="7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defRPr sz="80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sz="7200" dirty="0">
                <a:solidFill>
                  <a:schemeClr val="bg1"/>
                </a:solidFill>
                <a:latin typeface="Arial Black" panose="020B0A04020102020204" pitchFamily="34" charset="0"/>
              </a:rPr>
              <a:t>За увагу!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" y="1"/>
            <a:ext cx="9144000" cy="1773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57" y="442558"/>
            <a:ext cx="3930812" cy="946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3623" y="530991"/>
            <a:ext cx="2554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152A65"/>
                </a:solidFill>
                <a:latin typeface="Arial Black" panose="020B0A04020102020204" pitchFamily="34" charset="0"/>
              </a:rPr>
              <a:t>ДНІПРО</a:t>
            </a:r>
            <a:endParaRPr lang="en-US" sz="4000" dirty="0">
              <a:solidFill>
                <a:srgbClr val="152A65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5349565" y="510096"/>
            <a:ext cx="2" cy="790336"/>
          </a:xfrm>
          <a:prstGeom prst="line">
            <a:avLst/>
          </a:prstGeom>
          <a:ln w="25400">
            <a:solidFill>
              <a:srgbClr val="152A65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9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3" y="1720517"/>
            <a:ext cx="8809892" cy="58732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720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облеми у роботі дільничного:…"/>
          <p:cNvSpPr txBox="1"/>
          <p:nvPr/>
        </p:nvSpPr>
        <p:spPr>
          <a:xfrm>
            <a:off x="-24666" y="88013"/>
            <a:ext cx="9186250" cy="161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8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Урочистий випуск поліцейських офіцерів громади на </a:t>
            </a:r>
            <a:r>
              <a:rPr lang="uk-UA" sz="2800" b="1" dirty="0" err="1" smtClean="0">
                <a:solidFill>
                  <a:srgbClr val="152A65"/>
                </a:solidFill>
                <a:latin typeface="Arial Black" panose="020B0A04020102020204" pitchFamily="34" charset="0"/>
              </a:rPr>
              <a:t>софіївській</a:t>
            </a:r>
            <a:r>
              <a:rPr lang="uk-UA" sz="28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 площі м. </a:t>
            </a:r>
            <a:r>
              <a:rPr lang="uk-UA" sz="2800" b="1" dirty="0" err="1" smtClean="0">
                <a:solidFill>
                  <a:srgbClr val="152A65"/>
                </a:solidFill>
                <a:latin typeface="Arial Black" panose="020B0A04020102020204" pitchFamily="34" charset="0"/>
              </a:rPr>
              <a:t>київ</a:t>
            </a:r>
            <a:endParaRPr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196" y="395654"/>
            <a:ext cx="9693519" cy="64623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720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облеми у роботі дільничного:…"/>
          <p:cNvSpPr txBox="1"/>
          <p:nvPr/>
        </p:nvSpPr>
        <p:spPr>
          <a:xfrm>
            <a:off x="-24666" y="88013"/>
            <a:ext cx="9186250" cy="161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8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Урочистий випуск поліцейських офіцерів громади на </a:t>
            </a:r>
            <a:r>
              <a:rPr lang="uk-UA" sz="2800" b="1" dirty="0" err="1" smtClean="0">
                <a:solidFill>
                  <a:srgbClr val="152A65"/>
                </a:solidFill>
                <a:latin typeface="Arial Black" panose="020B0A04020102020204" pitchFamily="34" charset="0"/>
              </a:rPr>
              <a:t>софіївській</a:t>
            </a:r>
            <a:r>
              <a:rPr lang="uk-UA" sz="28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 площі м. </a:t>
            </a:r>
            <a:r>
              <a:rPr lang="uk-UA" sz="2800" b="1" dirty="0" err="1" smtClean="0">
                <a:solidFill>
                  <a:srgbClr val="152A65"/>
                </a:solidFill>
                <a:latin typeface="Arial Black" panose="020B0A04020102020204" pitchFamily="34" charset="0"/>
              </a:rPr>
              <a:t>київ</a:t>
            </a:r>
            <a:endParaRPr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66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9" y="762000"/>
            <a:ext cx="9144000" cy="6096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720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облеми у роботі дільничного:…"/>
          <p:cNvSpPr txBox="1"/>
          <p:nvPr/>
        </p:nvSpPr>
        <p:spPr>
          <a:xfrm>
            <a:off x="-21125" y="74979"/>
            <a:ext cx="9186250" cy="161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28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Урочистий випуск поліцейських офіцерів громади на </a:t>
            </a:r>
            <a:r>
              <a:rPr lang="uk-UA" sz="2800" b="1" dirty="0" err="1" smtClean="0">
                <a:solidFill>
                  <a:srgbClr val="152A65"/>
                </a:solidFill>
                <a:latin typeface="Arial Black" panose="020B0A04020102020204" pitchFamily="34" charset="0"/>
              </a:rPr>
              <a:t>софіївській</a:t>
            </a:r>
            <a:r>
              <a:rPr lang="uk-UA" sz="28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 площі м. </a:t>
            </a:r>
            <a:r>
              <a:rPr lang="uk-UA" sz="2800" b="1" dirty="0" err="1" smtClean="0">
                <a:solidFill>
                  <a:srgbClr val="152A65"/>
                </a:solidFill>
                <a:latin typeface="Arial Black" panose="020B0A04020102020204" pitchFamily="34" charset="0"/>
              </a:rPr>
              <a:t>київ</a:t>
            </a:r>
            <a:endParaRPr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18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125" y="1090246"/>
            <a:ext cx="9144000" cy="463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‘</a:t>
            </a:r>
            <a:endParaRPr lang="en-US" dirty="0"/>
          </a:p>
        </p:txBody>
      </p:sp>
      <p:sp>
        <p:nvSpPr>
          <p:cNvPr id="3" name="Проблеми у роботі дільничного:…"/>
          <p:cNvSpPr txBox="1"/>
          <p:nvPr/>
        </p:nvSpPr>
        <p:spPr>
          <a:xfrm>
            <a:off x="0" y="2641808"/>
            <a:ext cx="9186250" cy="1530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uk-UA" sz="40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Навчання поліцейських офіцерів громади</a:t>
            </a:r>
            <a:endParaRPr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7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125" y="1090246"/>
            <a:ext cx="9144000" cy="463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‘</a:t>
            </a:r>
            <a:endParaRPr lang="en-US" dirty="0"/>
          </a:p>
        </p:txBody>
      </p:sp>
      <p:sp>
        <p:nvSpPr>
          <p:cNvPr id="3" name="Проблеми у роботі дільничного:…"/>
          <p:cNvSpPr txBox="1"/>
          <p:nvPr/>
        </p:nvSpPr>
        <p:spPr>
          <a:xfrm>
            <a:off x="0" y="3011140"/>
            <a:ext cx="9186250" cy="791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20000"/>
              </a:lnSpc>
              <a:defRPr sz="3800" cap="all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4000" b="1" dirty="0" smtClean="0">
                <a:solidFill>
                  <a:srgbClr val="152A65"/>
                </a:solidFill>
                <a:latin typeface="Arial Black" panose="020B0A04020102020204" pitchFamily="34" charset="0"/>
              </a:rPr>
              <a:t>Community policing</a:t>
            </a:r>
            <a:endParaRPr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99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682</TotalTime>
  <Words>622</Words>
  <Application>Microsoft Office PowerPoint</Application>
  <PresentationFormat>Экран (4:3)</PresentationFormat>
  <Paragraphs>170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Arial</vt:lpstr>
      <vt:lpstr>Arial Black</vt:lpstr>
      <vt:lpstr>Calibri</vt:lpstr>
      <vt:lpstr>Calibri Light</vt:lpstr>
      <vt:lpstr>Helvetica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ZEN</dc:creator>
  <cp:lastModifiedBy>ZEN</cp:lastModifiedBy>
  <cp:revision>45</cp:revision>
  <dcterms:created xsi:type="dcterms:W3CDTF">2019-06-14T13:54:53Z</dcterms:created>
  <dcterms:modified xsi:type="dcterms:W3CDTF">2019-07-02T14:59:34Z</dcterms:modified>
</cp:coreProperties>
</file>